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8" r:id="rId2"/>
  </p:sldMasterIdLst>
  <p:notesMasterIdLst>
    <p:notesMasterId r:id="rId37"/>
  </p:notesMasterIdLst>
  <p:sldIdLst>
    <p:sldId id="256" r:id="rId3"/>
    <p:sldId id="257" r:id="rId4"/>
    <p:sldId id="258" r:id="rId5"/>
    <p:sldId id="286" r:id="rId6"/>
    <p:sldId id="43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440" r:id="rId16"/>
    <p:sldId id="267" r:id="rId17"/>
    <p:sldId id="268" r:id="rId18"/>
    <p:sldId id="275" r:id="rId19"/>
    <p:sldId id="271" r:id="rId20"/>
    <p:sldId id="269" r:id="rId21"/>
    <p:sldId id="270" r:id="rId22"/>
    <p:sldId id="282" r:id="rId23"/>
    <p:sldId id="283" r:id="rId24"/>
    <p:sldId id="284" r:id="rId25"/>
    <p:sldId id="285" r:id="rId26"/>
    <p:sldId id="439" r:id="rId27"/>
    <p:sldId id="272" r:id="rId28"/>
    <p:sldId id="273" r:id="rId29"/>
    <p:sldId id="274" r:id="rId30"/>
    <p:sldId id="276" r:id="rId31"/>
    <p:sldId id="277" r:id="rId32"/>
    <p:sldId id="278" r:id="rId33"/>
    <p:sldId id="279" r:id="rId34"/>
    <p:sldId id="280" r:id="rId35"/>
    <p:sldId id="281" r:id="rId36"/>
  </p:sldIdLst>
  <p:sldSz cx="12192000" cy="6858000"/>
  <p:notesSz cx="6858000" cy="9144000"/>
  <p:embeddedFontLs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aleway ExtraBold" pitchFamily="2" charset="0"/>
      <p:bold r:id="rId42"/>
      <p:boldItalic r:id="rId43"/>
    </p:embeddedFont>
    <p:embeddedFont>
      <p:font typeface="Raleway Regular" pitchFamily="2" charset="0"/>
      <p:regular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hO6NDUCxAXiynomNk5L6p7r9HP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431" autoAdjust="0"/>
  </p:normalViewPr>
  <p:slideViewPr>
    <p:cSldViewPr snapToGrid="0">
      <p:cViewPr varScale="1">
        <p:scale>
          <a:sx n="59" d="100"/>
          <a:sy n="59" d="100"/>
        </p:scale>
        <p:origin x="115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6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 Pos, proses bisnisnya hanya mengirim kartu pos. Jika tidak ada inovasi, tentu akan kalah dengan pesaingnya di bidang kurir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 Pos, proses bisnisnya hanya mengirim kartu pos. Jika tidak ada inovasi, tentu akan kalah dengan pesaingnya di bidang kurir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D" b="1" dirty="0"/>
              <a:t>Industry 1.0 (Mechanization)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revolusi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berfokus</a:t>
            </a:r>
            <a:r>
              <a:rPr lang="en-ID" dirty="0"/>
              <a:t> pada </a:t>
            </a:r>
            <a:r>
              <a:rPr lang="en-ID" dirty="0" err="1"/>
              <a:t>mekanisasi</a:t>
            </a:r>
            <a:r>
              <a:rPr lang="en-ID" dirty="0"/>
              <a:t>, yang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menggantikan</a:t>
            </a:r>
            <a:r>
              <a:rPr lang="en-ID" dirty="0"/>
              <a:t>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produksi</a:t>
            </a:r>
            <a:r>
              <a:rPr lang="en-ID" dirty="0"/>
              <a:t>.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pada masa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uap</a:t>
            </a:r>
            <a:r>
              <a:rPr lang="en-ID" dirty="0"/>
              <a:t> dan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manufaktur</a:t>
            </a:r>
            <a:r>
              <a:rPr lang="en-ID" dirty="0"/>
              <a:t> </a:t>
            </a:r>
            <a:r>
              <a:rPr lang="en-ID" dirty="0" err="1"/>
              <a:t>tradisional</a:t>
            </a:r>
            <a:r>
              <a:rPr lang="en-ID" dirty="0"/>
              <a:t>.</a:t>
            </a:r>
          </a:p>
          <a:p>
            <a:r>
              <a:rPr lang="en-ID" b="1" dirty="0"/>
              <a:t>Industry 2.0 (Mass Production, Electricity)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Revolusi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memperkenalkan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</a:t>
            </a:r>
            <a:r>
              <a:rPr lang="en-ID" dirty="0" err="1"/>
              <a:t>massal</a:t>
            </a:r>
            <a:r>
              <a:rPr lang="en-ID" dirty="0"/>
              <a:t> dan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produksi</a:t>
            </a:r>
            <a:r>
              <a:rPr lang="en-ID" dirty="0"/>
              <a:t>. Pada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dunia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mengadopsi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conveyor belts dan </a:t>
            </a:r>
            <a:r>
              <a:rPr lang="en-ID" dirty="0" err="1"/>
              <a:t>produksi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massal</a:t>
            </a:r>
            <a:r>
              <a:rPr lang="en-ID" dirty="0"/>
              <a:t>, yang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diproduksi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biaya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</a:t>
            </a:r>
          </a:p>
          <a:p>
            <a:r>
              <a:rPr lang="en-ID" b="1" dirty="0"/>
              <a:t>Industry 3.0 (Computer and Automation)</a:t>
            </a:r>
            <a:r>
              <a:rPr lang="en-ID" dirty="0"/>
              <a:t>:</a:t>
            </a:r>
          </a:p>
          <a:p>
            <a:pPr lvl="1"/>
            <a:r>
              <a:rPr lang="en-ID" dirty="0"/>
              <a:t>Pada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komputer</a:t>
            </a:r>
            <a:r>
              <a:rPr lang="en-ID" dirty="0"/>
              <a:t> dan </a:t>
            </a:r>
            <a:r>
              <a:rPr lang="en-ID" dirty="0" err="1"/>
              <a:t>otomatisasi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.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proses </a:t>
            </a:r>
            <a:r>
              <a:rPr lang="en-ID" dirty="0" err="1"/>
              <a:t>produksi</a:t>
            </a:r>
            <a:r>
              <a:rPr lang="en-ID" dirty="0"/>
              <a:t> dan </a:t>
            </a:r>
            <a:r>
              <a:rPr lang="en-ID" dirty="0" err="1"/>
              <a:t>mengotomatisasi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mempermudah</a:t>
            </a:r>
            <a:r>
              <a:rPr lang="en-ID" dirty="0"/>
              <a:t> dan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. Ini juga </a:t>
            </a:r>
            <a:r>
              <a:rPr lang="en-ID" dirty="0" err="1"/>
              <a:t>menjadi</a:t>
            </a:r>
            <a:r>
              <a:rPr lang="en-ID" dirty="0"/>
              <a:t> era digital </a:t>
            </a:r>
            <a:r>
              <a:rPr lang="en-ID" dirty="0" err="1"/>
              <a:t>pertama</a:t>
            </a:r>
            <a:r>
              <a:rPr lang="en-ID" dirty="0"/>
              <a:t>, di mana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komputerisasi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merancang</a:t>
            </a:r>
            <a:r>
              <a:rPr lang="en-ID" dirty="0"/>
              <a:t> dan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.</a:t>
            </a:r>
          </a:p>
          <a:p>
            <a:r>
              <a:rPr lang="en-ID" b="1" dirty="0"/>
              <a:t>Industry 4.0 (Cyber Physical Systems, Internet of Things)</a:t>
            </a:r>
            <a:r>
              <a:rPr lang="en-ID" dirty="0"/>
              <a:t>:</a:t>
            </a:r>
          </a:p>
          <a:p>
            <a:pPr lvl="1"/>
            <a:r>
              <a:rPr lang="en-ID" dirty="0" err="1"/>
              <a:t>Revolusi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berlangsung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dikenal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Industry 4.0. Pada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cyber-physical dan Internet of Things (IoT)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dan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. Industri 4.0 </a:t>
            </a:r>
            <a:r>
              <a:rPr lang="en-ID" dirty="0" err="1"/>
              <a:t>mengintegrasikan</a:t>
            </a:r>
            <a:r>
              <a:rPr lang="en-ID" dirty="0"/>
              <a:t> data dunia </a:t>
            </a:r>
            <a:r>
              <a:rPr lang="en-ID" dirty="0" err="1"/>
              <a:t>nyata</a:t>
            </a:r>
            <a:r>
              <a:rPr lang="en-ID" dirty="0"/>
              <a:t> dan dunia digital,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dan </a:t>
            </a:r>
            <a:r>
              <a:rPr lang="en-ID" dirty="0" err="1"/>
              <a:t>komunikasi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dan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produksi</a:t>
            </a:r>
            <a:r>
              <a:rPr lang="en-ID" dirty="0"/>
              <a:t> dan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barang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b="1" dirty="0"/>
              <a:t>PENJELASAN</a:t>
            </a:r>
          </a:p>
          <a:p>
            <a:r>
              <a:rPr lang="en-ID" dirty="0"/>
              <a:t>Pada </a:t>
            </a:r>
            <a:r>
              <a:rPr lang="en-ID" dirty="0" err="1"/>
              <a:t>kuliah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membahas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mekanisasi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di Industry 1.0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cerdas</a:t>
            </a:r>
            <a:r>
              <a:rPr lang="en-ID" dirty="0"/>
              <a:t> yang </a:t>
            </a:r>
            <a:r>
              <a:rPr lang="en-ID" dirty="0" err="1"/>
              <a:t>terhubung</a:t>
            </a:r>
            <a:r>
              <a:rPr lang="en-ID" dirty="0"/>
              <a:t> dan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berkomunikasi</a:t>
            </a:r>
            <a:r>
              <a:rPr lang="en-ID" dirty="0"/>
              <a:t> pada Industry 4.0.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revolusi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membawa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, </a:t>
            </a:r>
            <a:r>
              <a:rPr lang="en-ID" dirty="0" err="1"/>
              <a:t>memproduksi</a:t>
            </a:r>
            <a:r>
              <a:rPr lang="en-ID" dirty="0"/>
              <a:t>, dan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. Di Industry 4.0, Internet of Things (IoT)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dan </a:t>
            </a:r>
            <a:r>
              <a:rPr lang="en-ID" dirty="0" err="1"/>
              <a:t>berkomunikasi</a:t>
            </a:r>
            <a:r>
              <a:rPr lang="en-ID" dirty="0"/>
              <a:t>, </a:t>
            </a:r>
            <a:r>
              <a:rPr lang="en-ID" dirty="0" err="1"/>
              <a:t>menciptakan</a:t>
            </a:r>
            <a:r>
              <a:rPr lang="en-ID" dirty="0"/>
              <a:t> dunia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efisien</a:t>
            </a:r>
            <a:r>
              <a:rPr lang="en-ID" dirty="0"/>
              <a:t> dan </a:t>
            </a:r>
            <a:r>
              <a:rPr lang="en-ID" dirty="0" err="1"/>
              <a:t>otomatis</a:t>
            </a:r>
            <a:r>
              <a:rPr lang="en-ID" dirty="0"/>
              <a:t>.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pada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sehari-hari</a:t>
            </a:r>
            <a:r>
              <a:rPr lang="en-ID" dirty="0"/>
              <a:t>,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rumah</a:t>
            </a:r>
            <a:r>
              <a:rPr lang="en-ID" dirty="0"/>
              <a:t> </a:t>
            </a:r>
            <a:r>
              <a:rPr lang="en-ID" dirty="0" err="1"/>
              <a:t>pintar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kendaraan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mengemudi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Gambar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aspek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terlibat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Era Industri 4.0. Era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ditandai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dunia </a:t>
            </a:r>
            <a:r>
              <a:rPr lang="en-ID" dirty="0" err="1"/>
              <a:t>industri</a:t>
            </a:r>
            <a:r>
              <a:rPr lang="en-ID" dirty="0"/>
              <a:t>, yang </a:t>
            </a:r>
            <a:r>
              <a:rPr lang="en-ID" dirty="0" err="1"/>
              <a:t>dipicu</a:t>
            </a:r>
            <a:r>
              <a:rPr lang="en-ID" dirty="0"/>
              <a:t> oleh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yang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, data, dan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dan </a:t>
            </a:r>
            <a:r>
              <a:rPr lang="en-ID" dirty="0" err="1"/>
              <a:t>inovasi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.</a:t>
            </a:r>
          </a:p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masing-masing </a:t>
            </a:r>
            <a:r>
              <a:rPr lang="en-ID" dirty="0" err="1"/>
              <a:t>poin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:</a:t>
            </a:r>
          </a:p>
          <a:p>
            <a:r>
              <a:rPr lang="en-ID" b="1" dirty="0"/>
              <a:t>Connectivity, Data, and Computational Power:</a:t>
            </a:r>
            <a:endParaRPr lang="en-ID" dirty="0"/>
          </a:p>
          <a:p>
            <a:pPr lvl="1"/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Industri 4.0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konektivitas</a:t>
            </a:r>
            <a:r>
              <a:rPr lang="en-ID" dirty="0"/>
              <a:t>. Ini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sensor, Internet of Things (IoT), cloud computing, dan blockchain.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bersama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dan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data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dikumpulkan</a:t>
            </a:r>
            <a:r>
              <a:rPr lang="en-ID" dirty="0"/>
              <a:t>, </a:t>
            </a:r>
            <a:r>
              <a:rPr lang="en-ID" dirty="0" err="1"/>
              <a:t>dianalisis</a:t>
            </a:r>
            <a:r>
              <a:rPr lang="en-ID" dirty="0"/>
              <a:t>, dan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proses.</a:t>
            </a:r>
          </a:p>
          <a:p>
            <a:r>
              <a:rPr lang="en-ID" b="1" dirty="0"/>
              <a:t>Analytics and Intelligence:</a:t>
            </a:r>
            <a:endParaRPr lang="en-ID" dirty="0"/>
          </a:p>
          <a:p>
            <a:pPr lvl="1"/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analitik</a:t>
            </a:r>
            <a:r>
              <a:rPr lang="en-ID" dirty="0"/>
              <a:t> dan </a:t>
            </a:r>
            <a:r>
              <a:rPr lang="en-ID" dirty="0" err="1"/>
              <a:t>kecerdasan</a:t>
            </a:r>
            <a:r>
              <a:rPr lang="en-ID" dirty="0"/>
              <a:t> </a:t>
            </a:r>
            <a:r>
              <a:rPr lang="en-ID" dirty="0" err="1"/>
              <a:t>buatan</a:t>
            </a:r>
            <a:r>
              <a:rPr lang="en-ID" dirty="0"/>
              <a:t> (AI)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Industri 4.0. Ini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data </a:t>
            </a:r>
            <a:r>
              <a:rPr lang="en-ID" dirty="0" err="1"/>
              <a:t>besar</a:t>
            </a:r>
            <a:r>
              <a:rPr lang="en-ID" dirty="0"/>
              <a:t> (big data), machine learning, dan AI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menganalisis</a:t>
            </a:r>
            <a:r>
              <a:rPr lang="en-ID" dirty="0"/>
              <a:t> data yang </a:t>
            </a:r>
            <a:r>
              <a:rPr lang="en-ID" dirty="0" err="1"/>
              <a:t>dikumpulkan</a:t>
            </a:r>
            <a:r>
              <a:rPr lang="en-ID" dirty="0"/>
              <a:t>,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wawasan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, dan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tepat</a:t>
            </a:r>
            <a:r>
              <a:rPr lang="en-ID" dirty="0"/>
              <a:t>.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dan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konsumen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mengoptimalkan</a:t>
            </a:r>
            <a:r>
              <a:rPr lang="en-ID" dirty="0"/>
              <a:t> proses internal </a:t>
            </a:r>
            <a:r>
              <a:rPr lang="en-ID" dirty="0" err="1"/>
              <a:t>mereka</a:t>
            </a:r>
            <a:r>
              <a:rPr lang="en-ID" dirty="0"/>
              <a:t>.</a:t>
            </a:r>
          </a:p>
          <a:p>
            <a:r>
              <a:rPr lang="en-ID" b="1" dirty="0"/>
              <a:t>Human-Machine Interaction:</a:t>
            </a:r>
            <a:endParaRPr lang="en-ID" dirty="0"/>
          </a:p>
          <a:p>
            <a:pPr lvl="1"/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dan </a:t>
            </a:r>
            <a:r>
              <a:rPr lang="en-ID" dirty="0" err="1"/>
              <a:t>mesin</a:t>
            </a:r>
            <a:r>
              <a:rPr lang="en-ID" dirty="0"/>
              <a:t>, yang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augmented reality (AR), virtual reality (VR), </a:t>
            </a:r>
            <a:r>
              <a:rPr lang="en-ID" dirty="0" err="1"/>
              <a:t>robotika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AGVs (Automated Guided Vehicles), dan RPA (Robotic Process Automation). </a:t>
            </a:r>
            <a:r>
              <a:rPr lang="en-ID" dirty="0" err="1"/>
              <a:t>Tujuannya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dan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</a:t>
            </a:r>
          </a:p>
          <a:p>
            <a:r>
              <a:rPr lang="en-ID" b="1" dirty="0"/>
              <a:t>Advanced Engineering:</a:t>
            </a:r>
            <a:endParaRPr lang="en-ID" dirty="0"/>
          </a:p>
          <a:p>
            <a:pPr lvl="1"/>
            <a:r>
              <a:rPr lang="en-ID" dirty="0"/>
              <a:t>Dalam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manufaktur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3D printing dan </a:t>
            </a:r>
            <a:r>
              <a:rPr lang="en-ID" dirty="0" err="1"/>
              <a:t>energi</a:t>
            </a:r>
            <a:r>
              <a:rPr lang="en-ID" dirty="0"/>
              <a:t> </a:t>
            </a:r>
            <a:r>
              <a:rPr lang="en-ID" dirty="0" err="1"/>
              <a:t>terbarukan</a:t>
            </a:r>
            <a:r>
              <a:rPr lang="en-ID" dirty="0"/>
              <a:t>. </a:t>
            </a:r>
            <a:r>
              <a:rPr lang="en-ID" dirty="0" err="1"/>
              <a:t>Nanopartikel</a:t>
            </a:r>
            <a:r>
              <a:rPr lang="en-ID" dirty="0"/>
              <a:t> juga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di mana </a:t>
            </a:r>
            <a:r>
              <a:rPr lang="en-ID" dirty="0" err="1"/>
              <a:t>produk</a:t>
            </a:r>
            <a:r>
              <a:rPr lang="en-ID" dirty="0"/>
              <a:t> dan material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diproduksi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presisi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.</a:t>
            </a:r>
          </a:p>
          <a:p>
            <a:r>
              <a:rPr lang="en-ID" b="1" dirty="0"/>
              <a:t>Narasi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Penjelasan</a:t>
            </a:r>
            <a:r>
              <a:rPr lang="en-ID" b="1" dirty="0"/>
              <a:t> </a:t>
            </a:r>
            <a:r>
              <a:rPr lang="en-ID" b="1" dirty="0" err="1"/>
              <a:t>ke</a:t>
            </a:r>
            <a:r>
              <a:rPr lang="en-ID" b="1" dirty="0"/>
              <a:t> </a:t>
            </a:r>
            <a:r>
              <a:rPr lang="en-ID" b="1" dirty="0" err="1"/>
              <a:t>Mahasiswa</a:t>
            </a:r>
            <a:r>
              <a:rPr lang="en-ID" b="1" dirty="0"/>
              <a:t>:</a:t>
            </a:r>
            <a:br>
              <a:rPr lang="en-ID" dirty="0"/>
            </a:br>
            <a:r>
              <a:rPr lang="en-ID" dirty="0"/>
              <a:t>"Pada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di Era Industri 4.0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transformasi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sektor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konektivitas</a:t>
            </a:r>
            <a:r>
              <a:rPr lang="en-ID" dirty="0"/>
              <a:t>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, data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global, dan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komputasi</a:t>
            </a:r>
            <a:r>
              <a:rPr lang="en-ID" dirty="0"/>
              <a:t>,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kini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mengoptimalkan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proses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. </a:t>
            </a:r>
            <a:r>
              <a:rPr lang="en-ID" dirty="0" err="1"/>
              <a:t>Kecerdasan</a:t>
            </a:r>
            <a:r>
              <a:rPr lang="en-ID" dirty="0"/>
              <a:t> </a:t>
            </a:r>
            <a:r>
              <a:rPr lang="en-ID" dirty="0" err="1"/>
              <a:t>buatan</a:t>
            </a:r>
            <a:r>
              <a:rPr lang="en-ID" dirty="0"/>
              <a:t> dan </a:t>
            </a:r>
            <a:r>
              <a:rPr lang="en-ID" dirty="0" err="1"/>
              <a:t>analitik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data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akurat</a:t>
            </a:r>
            <a:r>
              <a:rPr lang="en-ID" dirty="0"/>
              <a:t>. Selain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interaksi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robotika</a:t>
            </a:r>
            <a:r>
              <a:rPr lang="en-ID" dirty="0"/>
              <a:t> dan augmented reality. Pada </a:t>
            </a:r>
            <a:r>
              <a:rPr lang="en-ID" dirty="0" err="1"/>
              <a:t>akhirnya</a:t>
            </a:r>
            <a:r>
              <a:rPr lang="en-ID" dirty="0"/>
              <a:t>,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produktivitas</a:t>
            </a:r>
            <a:r>
              <a:rPr lang="en-ID" dirty="0"/>
              <a:t> dan </a:t>
            </a:r>
            <a:r>
              <a:rPr lang="en-ID" dirty="0" err="1"/>
              <a:t>efisiensi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model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berkelanjutan</a:t>
            </a:r>
            <a:r>
              <a:rPr lang="en-ID" dirty="0"/>
              <a:t> dan </a:t>
            </a:r>
            <a:r>
              <a:rPr lang="en-ID" dirty="0" err="1"/>
              <a:t>inovatif</a:t>
            </a:r>
            <a:r>
              <a:rPr lang="en-ID" dirty="0"/>
              <a:t>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39CA-DFB3-41D5-AA49-EB4BD76454A2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17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2021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transformasi</a:t>
            </a:r>
            <a:r>
              <a:rPr lang="en-ID" dirty="0"/>
              <a:t>: orang-orang </a:t>
            </a:r>
            <a:r>
              <a:rPr lang="en-ID" dirty="0" err="1"/>
              <a:t>perusahaan</a:t>
            </a:r>
            <a:r>
              <a:rPr lang="en-ID" dirty="0"/>
              <a:t> dan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masa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bertahan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ID" dirty="0"/>
          </a:p>
          <a:p>
            <a:endParaRPr lang="en-ID" dirty="0"/>
          </a:p>
          <a:p>
            <a:r>
              <a:rPr lang="en-ID" dirty="0"/>
              <a:t>Gambar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digital masa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digital.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masing-masing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, </a:t>
            </a:r>
            <a:r>
              <a:rPr lang="en-ID" dirty="0" err="1"/>
              <a:t>beserta</a:t>
            </a:r>
            <a:r>
              <a:rPr lang="en-ID" dirty="0"/>
              <a:t> </a:t>
            </a:r>
            <a:r>
              <a:rPr lang="en-ID" dirty="0" err="1"/>
              <a:t>narasi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penjelasan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:</a:t>
            </a:r>
          </a:p>
          <a:p>
            <a:r>
              <a:rPr lang="en-ID" b="1" dirty="0"/>
              <a:t>Social Media: More Privacy, Quality, and Algorithm Tweaks</a:t>
            </a:r>
            <a:br>
              <a:rPr lang="en-ID" dirty="0"/>
            </a:br>
            <a:r>
              <a:rPr lang="en-ID" dirty="0"/>
              <a:t>Di masa </a:t>
            </a:r>
            <a:r>
              <a:rPr lang="en-ID" dirty="0" err="1"/>
              <a:t>depan</a:t>
            </a:r>
            <a:r>
              <a:rPr lang="en-ID" dirty="0"/>
              <a:t>, media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mengedepankan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 dan </a:t>
            </a:r>
            <a:r>
              <a:rPr lang="en-ID" dirty="0" err="1"/>
              <a:t>kualitas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.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sadar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pentingnya</a:t>
            </a:r>
            <a:r>
              <a:rPr lang="en-ID" dirty="0"/>
              <a:t> </a:t>
            </a:r>
            <a:r>
              <a:rPr lang="en-ID" dirty="0" err="1"/>
              <a:t>privasi</a:t>
            </a:r>
            <a:r>
              <a:rPr lang="en-ID" dirty="0"/>
              <a:t> data </a:t>
            </a:r>
            <a:r>
              <a:rPr lang="en-ID" dirty="0" err="1"/>
              <a:t>pribadi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platform media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berusaha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pengelolaan</a:t>
            </a:r>
            <a:r>
              <a:rPr lang="en-ID" dirty="0"/>
              <a:t> data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.</a:t>
            </a:r>
          </a:p>
          <a:p>
            <a:r>
              <a:rPr lang="en-ID" b="1" dirty="0"/>
              <a:t>Enter the Metaverse: From 2D to 3D Web</a:t>
            </a:r>
            <a:br>
              <a:rPr lang="en-ID" dirty="0"/>
            </a:br>
            <a:r>
              <a:rPr lang="en-ID" dirty="0" err="1"/>
              <a:t>Peralihan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web dua </a:t>
            </a:r>
            <a:r>
              <a:rPr lang="en-ID" dirty="0" err="1"/>
              <a:t>dimensi</a:t>
            </a:r>
            <a:r>
              <a:rPr lang="en-ID" dirty="0"/>
              <a:t> (2D) </a:t>
            </a:r>
            <a:r>
              <a:rPr lang="en-ID" dirty="0" err="1"/>
              <a:t>ke</a:t>
            </a:r>
            <a:r>
              <a:rPr lang="en-ID" dirty="0"/>
              <a:t> web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(3D) </a:t>
            </a:r>
            <a:r>
              <a:rPr lang="en-ID" dirty="0" err="1"/>
              <a:t>atau</a:t>
            </a:r>
            <a:r>
              <a:rPr lang="en-ID" dirty="0"/>
              <a:t> metaverse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digital. Metaverse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ruang</a:t>
            </a:r>
            <a:r>
              <a:rPr lang="en-ID" dirty="0"/>
              <a:t> virtual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avatar, di mana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berinteraksi</a:t>
            </a:r>
            <a:r>
              <a:rPr lang="en-ID" dirty="0"/>
              <a:t>, </a:t>
            </a:r>
            <a:r>
              <a:rPr lang="en-ID" dirty="0" err="1"/>
              <a:t>bekerja</a:t>
            </a:r>
            <a:r>
              <a:rPr lang="en-ID" dirty="0"/>
              <a:t>, dan </a:t>
            </a:r>
            <a:r>
              <a:rPr lang="en-ID" dirty="0" err="1"/>
              <a:t>berkolaborasi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dunia digital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.</a:t>
            </a:r>
          </a:p>
          <a:p>
            <a:r>
              <a:rPr lang="en-ID" b="1" dirty="0"/>
              <a:t>Acceleration of Crypto &amp; NFT Growth</a:t>
            </a:r>
            <a:br>
              <a:rPr lang="en-ID" dirty="0"/>
            </a:br>
            <a:r>
              <a:rPr lang="en-ID" dirty="0" err="1"/>
              <a:t>Pertumbuhan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 cryptocurrency dan Non-Fungible Tokens (NFT)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berperan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ekonomi</a:t>
            </a:r>
            <a:r>
              <a:rPr lang="en-ID" dirty="0"/>
              <a:t> digital. Aset digital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diperkenalkan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transaksi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, </a:t>
            </a:r>
            <a:r>
              <a:rPr lang="en-ID" dirty="0" err="1"/>
              <a:t>seni</a:t>
            </a:r>
            <a:r>
              <a:rPr lang="en-ID" dirty="0"/>
              <a:t> digital, dan </a:t>
            </a:r>
            <a:r>
              <a:rPr lang="en-ID" dirty="0" err="1"/>
              <a:t>koleksi</a:t>
            </a:r>
            <a:r>
              <a:rPr lang="en-ID" dirty="0"/>
              <a:t>. </a:t>
            </a:r>
            <a:r>
              <a:rPr lang="en-ID" dirty="0" err="1"/>
              <a:t>Inovasi</a:t>
            </a:r>
            <a:r>
              <a:rPr lang="en-ID" dirty="0"/>
              <a:t> di </a:t>
            </a:r>
            <a:r>
              <a:rPr lang="en-ID" dirty="0" err="1"/>
              <a:t>ruang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para </a:t>
            </a:r>
            <a:r>
              <a:rPr lang="en-ID" dirty="0" err="1"/>
              <a:t>pelaku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dan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kepemilikan</a:t>
            </a:r>
            <a:r>
              <a:rPr lang="en-ID" dirty="0"/>
              <a:t> digital yang </a:t>
            </a:r>
            <a:r>
              <a:rPr lang="en-ID" dirty="0" err="1"/>
              <a:t>unik</a:t>
            </a:r>
            <a:r>
              <a:rPr lang="en-ID" dirty="0"/>
              <a:t>.</a:t>
            </a:r>
          </a:p>
          <a:p>
            <a:r>
              <a:rPr lang="en-ID" b="1" dirty="0"/>
              <a:t>AI Growth in Food and HR Services</a:t>
            </a:r>
            <a:br>
              <a:rPr lang="en-ID" dirty="0"/>
            </a:br>
            <a:r>
              <a:rPr lang="en-ID" dirty="0" err="1"/>
              <a:t>Kecerdasan</a:t>
            </a:r>
            <a:r>
              <a:rPr lang="en-ID" dirty="0"/>
              <a:t> </a:t>
            </a:r>
            <a:r>
              <a:rPr lang="en-ID" dirty="0" err="1"/>
              <a:t>buatan</a:t>
            </a:r>
            <a:r>
              <a:rPr lang="en-ID" dirty="0"/>
              <a:t> (AI) </a:t>
            </a:r>
            <a:r>
              <a:rPr lang="en-ID" dirty="0" err="1"/>
              <a:t>berkembang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industri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 dan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 (SDM). Dalam </a:t>
            </a:r>
            <a:r>
              <a:rPr lang="en-ID" dirty="0" err="1"/>
              <a:t>sektor</a:t>
            </a:r>
            <a:r>
              <a:rPr lang="en-ID" dirty="0"/>
              <a:t> </a:t>
            </a:r>
            <a:r>
              <a:rPr lang="en-ID" dirty="0" err="1"/>
              <a:t>makanan</a:t>
            </a:r>
            <a:r>
              <a:rPr lang="en-ID" dirty="0"/>
              <a:t>, AI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merancang</a:t>
            </a:r>
            <a:r>
              <a:rPr lang="en-ID" dirty="0"/>
              <a:t> </a:t>
            </a:r>
            <a:r>
              <a:rPr lang="en-ID" dirty="0" err="1"/>
              <a:t>resep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memprediksi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SDM, AI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proses </a:t>
            </a:r>
            <a:r>
              <a:rPr lang="en-ID" dirty="0" err="1"/>
              <a:t>rekrutmen</a:t>
            </a:r>
            <a:r>
              <a:rPr lang="en-ID" dirty="0"/>
              <a:t> dan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karyawan</a:t>
            </a:r>
            <a:r>
              <a:rPr lang="en-ID" dirty="0"/>
              <a:t>,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dan </a:t>
            </a:r>
            <a:r>
              <a:rPr lang="en-ID" dirty="0" err="1"/>
              <a:t>produktivitas</a:t>
            </a:r>
            <a:r>
              <a:rPr lang="en-ID" dirty="0"/>
              <a:t>.</a:t>
            </a:r>
          </a:p>
          <a:p>
            <a:r>
              <a:rPr lang="en-ID" b="1" dirty="0"/>
              <a:t>Increased Connectivity = More Digital Transformation</a:t>
            </a:r>
            <a:br>
              <a:rPr lang="en-ID" dirty="0"/>
            </a:br>
            <a:r>
              <a:rPr lang="en-ID" dirty="0" err="1"/>
              <a:t>Konektivitas</a:t>
            </a:r>
            <a:r>
              <a:rPr lang="en-ID" dirty="0"/>
              <a:t> yang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5G, </a:t>
            </a:r>
            <a:r>
              <a:rPr lang="en-ID" dirty="0" err="1"/>
              <a:t>mendorong</a:t>
            </a:r>
            <a:r>
              <a:rPr lang="en-ID" dirty="0"/>
              <a:t> </a:t>
            </a:r>
            <a:r>
              <a:rPr lang="en-ID" dirty="0" err="1"/>
              <a:t>transformasi</a:t>
            </a:r>
            <a:r>
              <a:rPr lang="en-ID" dirty="0"/>
              <a:t> digital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koneksi</a:t>
            </a:r>
            <a:r>
              <a:rPr lang="en-ID" dirty="0"/>
              <a:t> internet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stabil</a:t>
            </a:r>
            <a:r>
              <a:rPr lang="en-ID" dirty="0"/>
              <a:t>, </a:t>
            </a:r>
            <a:r>
              <a:rPr lang="en-ID" dirty="0" err="1"/>
              <a:t>perusahaan</a:t>
            </a:r>
            <a:r>
              <a:rPr lang="en-ID" dirty="0"/>
              <a:t> dan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digital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,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produktivitas</a:t>
            </a:r>
            <a:r>
              <a:rPr lang="en-ID" dirty="0"/>
              <a:t> dan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.</a:t>
            </a:r>
          </a:p>
          <a:p>
            <a:r>
              <a:rPr lang="en-ID" b="1" dirty="0"/>
              <a:t>Narasi </a:t>
            </a:r>
            <a:r>
              <a:rPr lang="en-ID" b="1" dirty="0" err="1"/>
              <a:t>Penjelasan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Mahasiswa</a:t>
            </a:r>
            <a:r>
              <a:rPr lang="en-ID" b="1" dirty="0"/>
              <a:t>:</a:t>
            </a:r>
          </a:p>
          <a:p>
            <a:r>
              <a:rPr lang="en-ID" dirty="0"/>
              <a:t>Pada </a:t>
            </a:r>
            <a:r>
              <a:rPr lang="en-ID" dirty="0" err="1"/>
              <a:t>tahun</a:t>
            </a:r>
            <a:r>
              <a:rPr lang="en-ID" dirty="0"/>
              <a:t> 2021,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menyaksikan</a:t>
            </a:r>
            <a:r>
              <a:rPr lang="en-ID" dirty="0"/>
              <a:t> </a:t>
            </a:r>
            <a:r>
              <a:rPr lang="en-ID" dirty="0" err="1"/>
              <a:t>transformasi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dunia digital. Banyak </a:t>
            </a:r>
            <a:r>
              <a:rPr lang="en-ID" dirty="0" err="1"/>
              <a:t>perusahaan</a:t>
            </a:r>
            <a:r>
              <a:rPr lang="en-ID" dirty="0"/>
              <a:t> dan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merencanakan</a:t>
            </a:r>
            <a:r>
              <a:rPr lang="en-ID" dirty="0"/>
              <a:t> masa </a:t>
            </a:r>
            <a:r>
              <a:rPr lang="en-ID" dirty="0" err="1"/>
              <a:t>depan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bertahan</a:t>
            </a:r>
            <a:r>
              <a:rPr lang="en-ID" dirty="0"/>
              <a:t> di masa </a:t>
            </a:r>
            <a:r>
              <a:rPr lang="en-ID" dirty="0" err="1"/>
              <a:t>sekarang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meningkatnya</a:t>
            </a:r>
            <a:r>
              <a:rPr lang="en-ID" dirty="0"/>
              <a:t> </a:t>
            </a:r>
            <a:r>
              <a:rPr lang="en-ID" dirty="0" err="1"/>
              <a:t>perhatian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digital </a:t>
            </a:r>
            <a:r>
              <a:rPr lang="en-ID" dirty="0" err="1"/>
              <a:t>seperti</a:t>
            </a:r>
            <a:r>
              <a:rPr lang="en-ID" dirty="0"/>
              <a:t> media </a:t>
            </a:r>
            <a:r>
              <a:rPr lang="en-ID" dirty="0" err="1"/>
              <a:t>sosial</a:t>
            </a:r>
            <a:r>
              <a:rPr lang="en-ID" dirty="0"/>
              <a:t>, metaverse, cryptocurrency, AI, dan </a:t>
            </a:r>
            <a:r>
              <a:rPr lang="en-ID" dirty="0" err="1"/>
              <a:t>konektivitas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membuka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berinovasi</a:t>
            </a:r>
            <a:r>
              <a:rPr lang="en-ID" dirty="0"/>
              <a:t> dan </a:t>
            </a:r>
            <a:r>
              <a:rPr lang="en-ID" dirty="0" err="1"/>
              <a:t>beradaptasi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.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,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tren-tren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dan </a:t>
            </a:r>
            <a:r>
              <a:rPr lang="en-ID" dirty="0" err="1"/>
              <a:t>berinteraksi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dunia digital yang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berkembang</a:t>
            </a:r>
            <a:r>
              <a:rPr lang="en-ID" dirty="0"/>
              <a:t>.</a:t>
            </a:r>
          </a:p>
          <a:p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139CA-DFB3-41D5-AA49-EB4BD76454A2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154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8" descr="C:\Users\Mystogan\Downloads\Compressed\2917_internet_ppt\template_main.jpg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59" y="3251532"/>
            <a:ext cx="5131559" cy="30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 txBox="1">
            <a:spLocks noGrp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Noto Sans Symbols"/>
              <a:buNone/>
              <a:defRPr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2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Verdana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Google Shape;25;p28"/>
          <p:cNvSpPr/>
          <p:nvPr/>
        </p:nvSpPr>
        <p:spPr>
          <a:xfrm>
            <a:off x="0" y="0"/>
            <a:ext cx="12192000" cy="1269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6;p28" descr="C:\Users\Mystogan\Pictures\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1" y="216579"/>
            <a:ext cx="4353103" cy="64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90AF-9E76-4238-9752-0A4F9ACCE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21D0B-F132-41F7-A917-1964FFDF7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E1CF-99C7-494C-A00C-04EB9723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3D78-9D7E-4E1F-9A38-B0C2E2F679A2}" type="datetimeFigureOut">
              <a:rPr lang="en-ID" smtClean="0"/>
              <a:t>17/09/2025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36F51-3077-4FE3-8BD1-45156CE0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79416-4EEE-4B44-A9D6-BCB653F7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9EFA7-FD3F-40D4-BD48-D9D965B6A2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978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.jpg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093" y="85725"/>
            <a:ext cx="1412632" cy="3746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" name="Group 31"/>
          <p:cNvGrpSpPr/>
          <p:nvPr/>
        </p:nvGrpSpPr>
        <p:grpSpPr>
          <a:xfrm>
            <a:off x="-1" y="6788150"/>
            <a:ext cx="12203724" cy="76200"/>
            <a:chOff x="0" y="0"/>
            <a:chExt cx="9915525" cy="76200"/>
          </a:xfrm>
        </p:grpSpPr>
        <p:sp>
          <p:nvSpPr>
            <p:cNvPr id="94" name="Shape 26"/>
            <p:cNvSpPr/>
            <p:nvPr/>
          </p:nvSpPr>
          <p:spPr>
            <a:xfrm>
              <a:off x="0" y="0"/>
              <a:ext cx="9915525" cy="7620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95" name="Shape 27"/>
            <p:cNvSpPr/>
            <p:nvPr/>
          </p:nvSpPr>
          <p:spPr>
            <a:xfrm>
              <a:off x="-1" y="0"/>
              <a:ext cx="600076" cy="76200"/>
            </a:xfrm>
            <a:prstGeom prst="rect">
              <a:avLst/>
            </a:prstGeom>
            <a:solidFill>
              <a:srgbClr val="FDEA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96" name="Shape 28"/>
            <p:cNvSpPr/>
            <p:nvPr/>
          </p:nvSpPr>
          <p:spPr>
            <a:xfrm>
              <a:off x="342899" y="0"/>
              <a:ext cx="542926" cy="76200"/>
            </a:xfrm>
            <a:prstGeom prst="rect">
              <a:avLst/>
            </a:prstGeom>
            <a:solidFill>
              <a:srgbClr val="DBEE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97" name="Shape 29"/>
            <p:cNvSpPr/>
            <p:nvPr/>
          </p:nvSpPr>
          <p:spPr>
            <a:xfrm>
              <a:off x="885824" y="0"/>
              <a:ext cx="142876" cy="76200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98" name="Shape 30"/>
            <p:cNvSpPr/>
            <p:nvPr/>
          </p:nvSpPr>
          <p:spPr>
            <a:xfrm>
              <a:off x="1028699" y="0"/>
              <a:ext cx="53976" cy="76200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</p:grpSp>
      <p:grpSp>
        <p:nvGrpSpPr>
          <p:cNvPr id="105" name="Group 37"/>
          <p:cNvGrpSpPr/>
          <p:nvPr/>
        </p:nvGrpSpPr>
        <p:grpSpPr>
          <a:xfrm>
            <a:off x="-11723" y="-34926"/>
            <a:ext cx="12203723" cy="104777"/>
            <a:chOff x="0" y="0"/>
            <a:chExt cx="9915525" cy="104775"/>
          </a:xfrm>
        </p:grpSpPr>
        <p:sp>
          <p:nvSpPr>
            <p:cNvPr id="100" name="Shape 32"/>
            <p:cNvSpPr/>
            <p:nvPr/>
          </p:nvSpPr>
          <p:spPr>
            <a:xfrm rot="10800000">
              <a:off x="0" y="28575"/>
              <a:ext cx="9915525" cy="76200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101" name="Shape 33"/>
            <p:cNvSpPr/>
            <p:nvPr/>
          </p:nvSpPr>
          <p:spPr>
            <a:xfrm rot="10800000">
              <a:off x="9315450" y="-1"/>
              <a:ext cx="600075" cy="76201"/>
            </a:xfrm>
            <a:prstGeom prst="rect">
              <a:avLst/>
            </a:prstGeom>
            <a:solidFill>
              <a:srgbClr val="FDEAD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102" name="Shape 34"/>
            <p:cNvSpPr/>
            <p:nvPr/>
          </p:nvSpPr>
          <p:spPr>
            <a:xfrm rot="10800000">
              <a:off x="9029700" y="-1"/>
              <a:ext cx="542925" cy="76201"/>
            </a:xfrm>
            <a:prstGeom prst="rect">
              <a:avLst/>
            </a:prstGeom>
            <a:solidFill>
              <a:srgbClr val="DBEE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103" name="Shape 35"/>
            <p:cNvSpPr/>
            <p:nvPr/>
          </p:nvSpPr>
          <p:spPr>
            <a:xfrm rot="10800000">
              <a:off x="8886825" y="-1"/>
              <a:ext cx="142875" cy="76201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  <p:sp>
          <p:nvSpPr>
            <p:cNvPr id="104" name="Shape 36"/>
            <p:cNvSpPr/>
            <p:nvPr/>
          </p:nvSpPr>
          <p:spPr>
            <a:xfrm rot="10800000">
              <a:off x="8832850" y="-1"/>
              <a:ext cx="53975" cy="762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800"/>
            </a:p>
          </p:txBody>
        </p:sp>
      </p:grp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609600" y="274636"/>
            <a:ext cx="10972800" cy="663576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142996"/>
            <a:ext cx="10972800" cy="45259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just">
              <a:defRPr>
                <a:latin typeface="Arial"/>
                <a:ea typeface="Arial"/>
                <a:cs typeface="Arial"/>
                <a:sym typeface="Arial"/>
              </a:defRPr>
            </a:lvl1pPr>
            <a:lvl2pPr marL="838199" indent="-380999" algn="just">
              <a:defRPr>
                <a:latin typeface="Arial"/>
                <a:ea typeface="Arial"/>
                <a:cs typeface="Arial"/>
                <a:sym typeface="Arial"/>
              </a:defRPr>
            </a:lvl2pPr>
            <a:lvl3pPr marL="1341120" indent="-426720" algn="just">
              <a:defRPr>
                <a:latin typeface="Arial"/>
                <a:ea typeface="Arial"/>
                <a:cs typeface="Arial"/>
                <a:sym typeface="Arial"/>
              </a:defRPr>
            </a:lvl3pPr>
            <a:lvl4pPr marL="1940560" indent="-568960" algn="just">
              <a:defRPr>
                <a:latin typeface="Arial"/>
                <a:ea typeface="Arial"/>
                <a:cs typeface="Arial"/>
                <a:sym typeface="Arial"/>
              </a:defRPr>
            </a:lvl4pPr>
            <a:lvl5pPr marL="2460977" indent="-632177" algn="just"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16209" y="6534150"/>
            <a:ext cx="310724" cy="2667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9722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body" idx="1"/>
          </p:nvPr>
        </p:nvSpPr>
        <p:spPr>
          <a:xfrm>
            <a:off x="609600" y="1981201"/>
            <a:ext cx="10972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9" name="Google Shape;9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2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2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6" name="Google Shape;10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/>
          <p:nvPr/>
        </p:nvSpPr>
        <p:spPr>
          <a:xfrm>
            <a:off x="520982" y="506504"/>
            <a:ext cx="1115003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1229333" y="1189033"/>
            <a:ext cx="9154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1"/>
          </p:nvPr>
        </p:nvSpPr>
        <p:spPr>
          <a:xfrm>
            <a:off x="1229333" y="2514601"/>
            <a:ext cx="91548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200"/>
              <a:buFont typeface="Verdana"/>
              <a:buNone/>
              <a:defRPr sz="1200">
                <a:solidFill>
                  <a:srgbClr val="FFB6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1"/>
          <p:cNvSpPr txBox="1">
            <a:spLocks noGrp="1"/>
          </p:cNvSpPr>
          <p:nvPr>
            <p:ph type="ctrTitle"/>
          </p:nvPr>
        </p:nvSpPr>
        <p:spPr>
          <a:xfrm>
            <a:off x="1016000" y="1066801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subTitle" idx="1"/>
          </p:nvPr>
        </p:nvSpPr>
        <p:spPr>
          <a:xfrm>
            <a:off x="5588000" y="3429000"/>
            <a:ext cx="56896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1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1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8" name="Google Shape;11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52960" y="216720"/>
            <a:ext cx="4351200" cy="64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1"/>
          <p:cNvPicPr preferRelativeResize="0"/>
          <p:nvPr/>
        </p:nvPicPr>
        <p:blipFill rotWithShape="1">
          <a:blip r:embed="rId3">
            <a:alphaModFix/>
          </a:blip>
          <a:srcRect r="17786" b="11856"/>
          <a:stretch/>
        </p:blipFill>
        <p:spPr>
          <a:xfrm>
            <a:off x="58080" y="3251520"/>
            <a:ext cx="5129760" cy="309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2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body" idx="1"/>
          </p:nvPr>
        </p:nvSpPr>
        <p:spPr>
          <a:xfrm>
            <a:off x="609600" y="1981201"/>
            <a:ext cx="5384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body" idx="2"/>
          </p:nvPr>
        </p:nvSpPr>
        <p:spPr>
          <a:xfrm>
            <a:off x="6197600" y="1981201"/>
            <a:ext cx="5384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2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7" name="Google Shape;12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3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609600" y="1951038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2"/>
          </p:nvPr>
        </p:nvSpPr>
        <p:spPr>
          <a:xfrm>
            <a:off x="609600" y="2743200"/>
            <a:ext cx="5386917" cy="338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3"/>
          </p:nvPr>
        </p:nvSpPr>
        <p:spPr>
          <a:xfrm>
            <a:off x="6193368" y="1951038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4"/>
          </p:nvPr>
        </p:nvSpPr>
        <p:spPr>
          <a:xfrm>
            <a:off x="6193368" y="2743200"/>
            <a:ext cx="5389033" cy="338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7" name="Google Shape;13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4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4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3" name="Google Shape;143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5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5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5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8" name="Google Shape;148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487680" y="2009550"/>
            <a:ext cx="11101917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Google Shape;31;p29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Google Shape;32;p29"/>
          <p:cNvSpPr txBox="1"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18"/>
              <a:buFont typeface="Verdana"/>
              <a:buNone/>
              <a:defRPr sz="1050">
                <a:solidFill>
                  <a:schemeClr val="lt1"/>
                </a:solidFill>
              </a:defRPr>
            </a:lvl1pPr>
            <a:lvl2pPr marL="914400" lvl="1" indent="-295275" algn="l">
              <a:spcBef>
                <a:spcPts val="8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7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6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>
            <a:spLocks noGrp="1"/>
          </p:cNvSpPr>
          <p:nvPr>
            <p:ph type="title"/>
          </p:nvPr>
        </p:nvSpPr>
        <p:spPr>
          <a:xfrm>
            <a:off x="609601" y="1371600"/>
            <a:ext cx="401108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 txBox="1">
            <a:spLocks noGrp="1"/>
          </p:cNvSpPr>
          <p:nvPr>
            <p:ph type="body" idx="1"/>
          </p:nvPr>
        </p:nvSpPr>
        <p:spPr>
          <a:xfrm>
            <a:off x="4766733" y="1371601"/>
            <a:ext cx="6815667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2"/>
          </p:nvPr>
        </p:nvSpPr>
        <p:spPr>
          <a:xfrm>
            <a:off x="609601" y="2362201"/>
            <a:ext cx="4011084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6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6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6" name="Google Shape;156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>
            <a:spLocks noGrp="1"/>
          </p:cNvSpPr>
          <p:nvPr>
            <p:ph type="pic" idx="2"/>
          </p:nvPr>
        </p:nvSpPr>
        <p:spPr>
          <a:xfrm>
            <a:off x="2389717" y="1371600"/>
            <a:ext cx="7315200" cy="3355975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4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61" name="Google Shape;161;p47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7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7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4" name="Google Shape;16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8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8"/>
          <p:cNvSpPr txBox="1">
            <a:spLocks noGrp="1"/>
          </p:cNvSpPr>
          <p:nvPr>
            <p:ph type="body" idx="1"/>
          </p:nvPr>
        </p:nvSpPr>
        <p:spPr>
          <a:xfrm rot="5400000">
            <a:off x="4023519" y="-1432719"/>
            <a:ext cx="4144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8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8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8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1" name="Google Shape;171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 txBox="1">
            <a:spLocks noGrp="1"/>
          </p:cNvSpPr>
          <p:nvPr>
            <p:ph type="title"/>
          </p:nvPr>
        </p:nvSpPr>
        <p:spPr>
          <a:xfrm rot="5400000">
            <a:off x="7833519" y="2377282"/>
            <a:ext cx="475456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9"/>
          <p:cNvSpPr txBox="1">
            <a:spLocks noGrp="1"/>
          </p:cNvSpPr>
          <p:nvPr>
            <p:ph type="body" idx="1"/>
          </p:nvPr>
        </p:nvSpPr>
        <p:spPr>
          <a:xfrm rot="5400000">
            <a:off x="2245520" y="-264318"/>
            <a:ext cx="4754563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9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9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8" name="Google Shape;17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080" cy="12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0"/>
          <p:cNvPicPr preferRelativeResize="0"/>
          <p:nvPr/>
        </p:nvPicPr>
        <p:blipFill rotWithShape="1">
          <a:blip r:embed="rId2">
            <a:alphaModFix/>
          </a:blip>
          <a:srcRect t="17910" b="13979"/>
          <a:stretch/>
        </p:blipFill>
        <p:spPr>
          <a:xfrm>
            <a:off x="-3360" y="0"/>
            <a:ext cx="12190080" cy="466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20" y="142920"/>
            <a:ext cx="4050240" cy="6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0"/>
          <p:cNvSpPr/>
          <p:nvPr/>
        </p:nvSpPr>
        <p:spPr>
          <a:xfrm>
            <a:off x="-480" y="4671000"/>
            <a:ext cx="12187200" cy="9216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3" name="Google Shape;183;p50"/>
          <p:cNvSpPr/>
          <p:nvPr/>
        </p:nvSpPr>
        <p:spPr>
          <a:xfrm>
            <a:off x="579360" y="4489200"/>
            <a:ext cx="11100000" cy="21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1"/>
          <p:cNvSpPr txBox="1">
            <a:spLocks noGrp="1"/>
          </p:cNvSpPr>
          <p:nvPr>
            <p:ph type="body" idx="1"/>
          </p:nvPr>
        </p:nvSpPr>
        <p:spPr>
          <a:xfrm>
            <a:off x="487680" y="2009550"/>
            <a:ext cx="11101917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51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7" name="Google Shape;187;p51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1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Google Shape;189;p51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1"/>
          <p:cNvSpPr txBox="1">
            <a:spLocks noGrp="1"/>
          </p:cNvSpPr>
          <p:nvPr>
            <p:ph type="body" idx="2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»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52" descr="C:\Users\Mystogan\Downloads\Compressed\2917_internet_ppt\template_main.jpg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59" y="3251532"/>
            <a:ext cx="5131559" cy="30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2"/>
          <p:cNvSpPr txBox="1">
            <a:spLocks noGrp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2"/>
          <p:cNvSpPr txBox="1">
            <a:spLocks noGrp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52"/>
          <p:cNvSpPr txBox="1">
            <a:spLocks noGrp="1"/>
          </p:cNvSpPr>
          <p:nvPr>
            <p:ph type="body" idx="2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52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2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8" name="Google Shape;198;p52"/>
          <p:cNvSpPr/>
          <p:nvPr/>
        </p:nvSpPr>
        <p:spPr>
          <a:xfrm>
            <a:off x="0" y="0"/>
            <a:ext cx="12192000" cy="1269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9" name="Google Shape;199;p52" descr="C:\Users\Mystogan\Pictures\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1" y="216579"/>
            <a:ext cx="4353103" cy="6486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2"/>
          <p:cNvSpPr txBox="1">
            <a:spLocks noGrp="1"/>
          </p:cNvSpPr>
          <p:nvPr>
            <p:ph type="body" idx="3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»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3" descr="C:\Users\Mystogan\Downloads\Compressed\2917_internet_ppt\template_main.jpg"/>
          <p:cNvPicPr preferRelativeResize="0"/>
          <p:nvPr/>
        </p:nvPicPr>
        <p:blipFill rotWithShape="1">
          <a:blip r:embed="rId2">
            <a:alphaModFix/>
          </a:blip>
          <a:srcRect r="17784" b="11855"/>
          <a:stretch/>
        </p:blipFill>
        <p:spPr>
          <a:xfrm>
            <a:off x="57859" y="3251532"/>
            <a:ext cx="5131559" cy="30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3"/>
          <p:cNvSpPr txBox="1">
            <a:spLocks noGrp="1"/>
          </p:cNvSpPr>
          <p:nvPr>
            <p:ph type="ctrTitle"/>
          </p:nvPr>
        </p:nvSpPr>
        <p:spPr>
          <a:xfrm>
            <a:off x="1646245" y="1269243"/>
            <a:ext cx="10545755" cy="76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3"/>
          <p:cNvSpPr txBox="1">
            <a:spLocks noGrp="1"/>
          </p:cNvSpPr>
          <p:nvPr>
            <p:ph type="subTitle" idx="1"/>
          </p:nvPr>
        </p:nvSpPr>
        <p:spPr>
          <a:xfrm>
            <a:off x="1646245" y="2227425"/>
            <a:ext cx="10545755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3"/>
          <p:cNvSpPr txBox="1">
            <a:spLocks noGrp="1"/>
          </p:cNvSpPr>
          <p:nvPr>
            <p:ph type="body" idx="2"/>
          </p:nvPr>
        </p:nvSpPr>
        <p:spPr>
          <a:xfrm>
            <a:off x="1646245" y="2875085"/>
            <a:ext cx="10557363" cy="3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53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3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8" name="Google Shape;208;p53"/>
          <p:cNvSpPr/>
          <p:nvPr/>
        </p:nvSpPr>
        <p:spPr>
          <a:xfrm>
            <a:off x="0" y="0"/>
            <a:ext cx="12192000" cy="12692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9" name="Google Shape;209;p53" descr="C:\Users\Mystogan\Pictures\Untitled-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2941" y="216579"/>
            <a:ext cx="4353103" cy="64860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53"/>
          <p:cNvSpPr txBox="1">
            <a:spLocks noGrp="1"/>
          </p:cNvSpPr>
          <p:nvPr>
            <p:ph type="body" idx="3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•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Char char="»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FB60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4"/>
          <p:cNvSpPr/>
          <p:nvPr/>
        </p:nvSpPr>
        <p:spPr>
          <a:xfrm flipH="1">
            <a:off x="520982" y="506504"/>
            <a:ext cx="11150039" cy="5844995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54"/>
          <p:cNvSpPr txBox="1">
            <a:spLocks noGrp="1"/>
          </p:cNvSpPr>
          <p:nvPr>
            <p:ph type="body" idx="1"/>
          </p:nvPr>
        </p:nvSpPr>
        <p:spPr>
          <a:xfrm>
            <a:off x="2342933" y="2882400"/>
            <a:ext cx="7506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41910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54"/>
          <p:cNvSpPr txBox="1"/>
          <p:nvPr/>
        </p:nvSpPr>
        <p:spPr>
          <a:xfrm>
            <a:off x="274067" y="100100"/>
            <a:ext cx="10660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0"/>
              <a:buFont typeface="Raleway"/>
              <a:buNone/>
            </a:pPr>
            <a:r>
              <a:rPr lang="en-US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54"/>
          <p:cNvSpPr txBox="1">
            <a:spLocks noGrp="1"/>
          </p:cNvSpPr>
          <p:nvPr>
            <p:ph type="sldNum" idx="12"/>
          </p:nvPr>
        </p:nvSpPr>
        <p:spPr>
          <a:xfrm>
            <a:off x="11472533" y="6120400"/>
            <a:ext cx="7196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1_Custom Layou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 Slide">
  <p:cSld name="Content 2 Colum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499769" y="2009551"/>
            <a:ext cx="5380567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318485" y="2009551"/>
            <a:ext cx="5380567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Google Shape;38;p34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" name="Google Shape;40;p34"/>
          <p:cNvSpPr txBox="1">
            <a:spLocks noGrp="1"/>
          </p:cNvSpPr>
          <p:nvPr>
            <p:ph type="title"/>
          </p:nvPr>
        </p:nvSpPr>
        <p:spPr>
          <a:xfrm>
            <a:off x="486833" y="1336418"/>
            <a:ext cx="1121221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body" idx="3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18"/>
              <a:buFont typeface="Verdana"/>
              <a:buNone/>
              <a:defRPr sz="1050">
                <a:solidFill>
                  <a:schemeClr val="lt1"/>
                </a:solidFill>
              </a:defRPr>
            </a:lvl1pPr>
            <a:lvl2pPr marL="914400" lvl="1" indent="-295275" algn="l">
              <a:spcBef>
                <a:spcPts val="8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7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6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761002"/>
            <a:ext cx="12192000" cy="17425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rtlCol="0" anchor="ctr"/>
          <a:lstStyle/>
          <a:p>
            <a:pPr algn="ctr"/>
            <a:endParaRPr lang="en-US" sz="9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56217" y="188154"/>
            <a:ext cx="9713433" cy="731076"/>
          </a:xfrm>
        </p:spPr>
        <p:txBody>
          <a:bodyPr>
            <a:noAutofit/>
          </a:bodyPr>
          <a:lstStyle>
            <a:lvl1pPr marL="0" indent="0">
              <a:buNone/>
              <a:defRPr sz="3199">
                <a:solidFill>
                  <a:schemeClr val="accent1">
                    <a:lumMod val="50000"/>
                  </a:schemeClr>
                </a:solidFill>
                <a:latin typeface="Raleway ExtraBold"/>
                <a:cs typeface="Raleway ExtraBold"/>
              </a:defRPr>
            </a:lvl1pPr>
            <a:lvl2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3749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56217" y="685800"/>
            <a:ext cx="9713384" cy="389467"/>
          </a:xfrm>
        </p:spPr>
        <p:txBody>
          <a:bodyPr>
            <a:noAutofit/>
          </a:bodyPr>
          <a:lstStyle>
            <a:lvl1pPr marL="0" indent="0">
              <a:buNone/>
              <a:defRPr sz="1450">
                <a:solidFill>
                  <a:schemeClr val="accent2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244255" y="471660"/>
            <a:ext cx="776100" cy="138043"/>
            <a:chOff x="6221638" y="2403583"/>
            <a:chExt cx="1501283" cy="267029"/>
          </a:xfrm>
        </p:grpSpPr>
        <p:sp>
          <p:nvSpPr>
            <p:cNvPr id="28" name="Oval 27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Oval 28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Oval 29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Oval 30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Oval 31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11380729" y="387564"/>
            <a:ext cx="345032" cy="34503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0" tIns="60955" rIns="121910" bIns="60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3348" y="356058"/>
            <a:ext cx="532601" cy="365126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Raleway Regular"/>
                <a:cs typeface="Raleway Regular"/>
              </a:defRPr>
            </a:lvl1pPr>
          </a:lstStyle>
          <a:p>
            <a:fld id="{9DF686B8-C880-FF40-96DC-14FF2413C3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5" y="6014395"/>
            <a:ext cx="1690302" cy="643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738" y="5904052"/>
            <a:ext cx="1020210" cy="7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2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Thanks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5"/>
          <p:cNvSpPr txBox="1"/>
          <p:nvPr/>
        </p:nvSpPr>
        <p:spPr>
          <a:xfrm>
            <a:off x="579398" y="4489332"/>
            <a:ext cx="11101917" cy="21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/>
          </a:p>
        </p:txBody>
      </p:sp>
      <p:sp>
        <p:nvSpPr>
          <p:cNvPr id="44" name="Google Shape;44;p35"/>
          <p:cNvSpPr/>
          <p:nvPr/>
        </p:nvSpPr>
        <p:spPr>
          <a:xfrm>
            <a:off x="-652" y="4670968"/>
            <a:ext cx="12189231" cy="936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" name="Google Shape;45;p35" descr="C:\Users\Mystogan\Pictures\red-digital-background.jpg"/>
          <p:cNvPicPr preferRelativeResize="0"/>
          <p:nvPr/>
        </p:nvPicPr>
        <p:blipFill rotWithShape="1">
          <a:blip r:embed="rId2">
            <a:alphaModFix/>
          </a:blip>
          <a:srcRect t="17910" b="13980"/>
          <a:stretch/>
        </p:blipFill>
        <p:spPr>
          <a:xfrm>
            <a:off x="-3421" y="1"/>
            <a:ext cx="12192000" cy="4670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5" descr="C:\Users\Mystogan\Pictures\logo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56" y="142947"/>
            <a:ext cx="4052245" cy="60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Blank Slide">
  <p:cSld name="Title Only Blank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Google Shape;49;p36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" name="Google Shape;51;p36"/>
          <p:cNvSpPr txBox="1"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body" idx="1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18"/>
              <a:buFont typeface="Verdana"/>
              <a:buNone/>
              <a:defRPr sz="1050">
                <a:solidFill>
                  <a:schemeClr val="lt1"/>
                </a:solidFill>
              </a:defRPr>
            </a:lvl1pPr>
            <a:lvl2pPr marL="914400" lvl="1" indent="-295275" algn="l">
              <a:spcBef>
                <a:spcPts val="8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7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6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Slide">
  <p:cSld name="Comparison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body" idx="1"/>
          </p:nvPr>
        </p:nvSpPr>
        <p:spPr>
          <a:xfrm>
            <a:off x="489186" y="1645920"/>
            <a:ext cx="5380329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Verdana"/>
              <a:buNone/>
              <a:defRPr sz="26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body" idx="2"/>
          </p:nvPr>
        </p:nvSpPr>
        <p:spPr>
          <a:xfrm>
            <a:off x="6271683" y="1645920"/>
            <a:ext cx="5393501" cy="78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Verdana"/>
              <a:buNone/>
              <a:defRPr sz="26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3"/>
          </p:nvPr>
        </p:nvSpPr>
        <p:spPr>
          <a:xfrm>
            <a:off x="476249" y="2659063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4"/>
          </p:nvPr>
        </p:nvSpPr>
        <p:spPr>
          <a:xfrm>
            <a:off x="6271683" y="2659063"/>
            <a:ext cx="5393267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9" name="Google Shape;59;p37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5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18"/>
              <a:buFont typeface="Verdana"/>
              <a:buNone/>
              <a:defRPr sz="1050">
                <a:solidFill>
                  <a:schemeClr val="lt1"/>
                </a:solidFill>
              </a:defRPr>
            </a:lvl1pPr>
            <a:lvl2pPr marL="914400" lvl="1" indent="-295275" algn="l">
              <a:spcBef>
                <a:spcPts val="8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7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6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1 Content Slide">
  <p:cSld name="Text, 1 Content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8"/>
          <p:cNvSpPr txBox="1">
            <a:spLocks noGrp="1"/>
          </p:cNvSpPr>
          <p:nvPr>
            <p:ph type="body" idx="1"/>
          </p:nvPr>
        </p:nvSpPr>
        <p:spPr>
          <a:xfrm>
            <a:off x="6238051" y="2009551"/>
            <a:ext cx="5380567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>
            <a:spLocks noGrp="1"/>
          </p:cNvSpPr>
          <p:nvPr>
            <p:ph type="pic" idx="2"/>
          </p:nvPr>
        </p:nvSpPr>
        <p:spPr>
          <a:xfrm>
            <a:off x="486834" y="2009551"/>
            <a:ext cx="5329767" cy="4002313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6" name="Google Shape;66;p38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/>
          <p:nvPr/>
        </p:nvSpPr>
        <p:spPr>
          <a:xfrm>
            <a:off x="0" y="1242941"/>
            <a:ext cx="12192000" cy="253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Google Shape;68;p38"/>
          <p:cNvSpPr txBox="1"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body" idx="3"/>
          </p:nvPr>
        </p:nvSpPr>
        <p:spPr>
          <a:xfrm>
            <a:off x="7224218" y="6451601"/>
            <a:ext cx="44210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18"/>
              <a:buFont typeface="Verdana"/>
              <a:buNone/>
              <a:defRPr sz="1050">
                <a:solidFill>
                  <a:schemeClr val="lt1"/>
                </a:solidFill>
              </a:defRPr>
            </a:lvl1pPr>
            <a:lvl2pPr marL="914400" lvl="1" indent="-295275" algn="l">
              <a:spcBef>
                <a:spcPts val="8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2pPr>
            <a:lvl3pPr marL="1371600" lvl="2" indent="-295275" algn="l">
              <a:spcBef>
                <a:spcPts val="7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3pPr>
            <a:lvl4pPr marL="1828800" lvl="3" indent="-295275" algn="l">
              <a:spcBef>
                <a:spcPts val="600"/>
              </a:spcBef>
              <a:spcAft>
                <a:spcPts val="0"/>
              </a:spcAft>
              <a:buSzPts val="1050"/>
              <a:buChar char="–"/>
              <a:defRPr sz="1050">
                <a:solidFill>
                  <a:schemeClr val="lt1"/>
                </a:solidFill>
              </a:defRPr>
            </a:lvl4pPr>
            <a:lvl5pPr marL="2286000" lvl="4" indent="-295275" algn="l">
              <a:spcBef>
                <a:spcPts val="600"/>
              </a:spcBef>
              <a:spcAft>
                <a:spcPts val="0"/>
              </a:spcAft>
              <a:buSzPts val="1050"/>
              <a:buChar char="▪"/>
              <a:defRPr sz="105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rgbClr val="93939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3780"/>
              <a:buFont typeface="Verdana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39"/>
          <p:cNvSpPr txBox="1"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Verdana"/>
              <a:buNone/>
              <a:defRPr sz="4400" b="0" cap="none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9" descr="C:\Users\Mystogan\Pictures\75_bi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" y="6242667"/>
            <a:ext cx="12191999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9"/>
          <p:cNvSpPr txBox="1"/>
          <p:nvPr/>
        </p:nvSpPr>
        <p:spPr>
          <a:xfrm>
            <a:off x="172509" y="6492876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Verdana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50"/>
                <a:buFont typeface="Verdana"/>
                <a:buNone/>
              </a:pPr>
              <a:t>‹#›</a:t>
            </a:fld>
            <a:endParaRPr sz="10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Google Shape;77;p39"/>
          <p:cNvSpPr txBox="1"/>
          <p:nvPr/>
        </p:nvSpPr>
        <p:spPr>
          <a:xfrm>
            <a:off x="733426" y="6492876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Verdana"/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9/20/2021</a:t>
            </a:r>
            <a:endParaRPr sz="10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body" idx="1"/>
          </p:nvPr>
        </p:nvSpPr>
        <p:spPr>
          <a:xfrm>
            <a:off x="1576917" y="2017713"/>
            <a:ext cx="508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0"/>
          <p:cNvSpPr txBox="1">
            <a:spLocks noGrp="1"/>
          </p:cNvSpPr>
          <p:nvPr>
            <p:ph type="body" idx="2"/>
          </p:nvPr>
        </p:nvSpPr>
        <p:spPr>
          <a:xfrm>
            <a:off x="6860117" y="2017713"/>
            <a:ext cx="508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40"/>
          <p:cNvSpPr txBox="1">
            <a:spLocks noGrp="1"/>
          </p:cNvSpPr>
          <p:nvPr>
            <p:ph type="body" idx="3"/>
          </p:nvPr>
        </p:nvSpPr>
        <p:spPr>
          <a:xfrm>
            <a:off x="6860117" y="4151313"/>
            <a:ext cx="508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2905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30"/>
              <a:buChar char="•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spcBef>
                <a:spcPts val="7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dt" idx="10"/>
          </p:nvPr>
        </p:nvSpPr>
        <p:spPr>
          <a:xfrm>
            <a:off x="1549400" y="6243638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ftr" idx="11"/>
          </p:nvPr>
        </p:nvSpPr>
        <p:spPr>
          <a:xfrm>
            <a:off x="4876800" y="6243638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5" name="Google Shape;85;p40"/>
          <p:cNvSpPr txBox="1">
            <a:spLocks noGrp="1"/>
          </p:cNvSpPr>
          <p:nvPr>
            <p:ph type="sldNum" idx="12"/>
          </p:nvPr>
        </p:nvSpPr>
        <p:spPr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l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/66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1" y="1"/>
            <a:ext cx="12191999" cy="685800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27"/>
          <p:cNvSpPr txBox="1">
            <a:spLocks noGrp="1"/>
          </p:cNvSpPr>
          <p:nvPr>
            <p:ph type="title"/>
          </p:nvPr>
        </p:nvSpPr>
        <p:spPr>
          <a:xfrm>
            <a:off x="486834" y="1336418"/>
            <a:ext cx="1110191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2" name="Google Shape;12;p27" descr="C:\Users\Mystogan\Pictures\75_big.jp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" y="6248401"/>
            <a:ext cx="12191999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 txBox="1">
            <a:spLocks noGrp="1"/>
          </p:cNvSpPr>
          <p:nvPr>
            <p:ph type="sldNum" idx="12"/>
          </p:nvPr>
        </p:nvSpPr>
        <p:spPr>
          <a:xfrm>
            <a:off x="519878" y="6451887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oogle Shape;14;p27"/>
          <p:cNvSpPr txBox="1">
            <a:spLocks noGrp="1"/>
          </p:cNvSpPr>
          <p:nvPr>
            <p:ph type="dt" idx="10"/>
          </p:nvPr>
        </p:nvSpPr>
        <p:spPr>
          <a:xfrm>
            <a:off x="1080795" y="6451887"/>
            <a:ext cx="219074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27"/>
          <p:cNvSpPr/>
          <p:nvPr/>
        </p:nvSpPr>
        <p:spPr>
          <a:xfrm rot="-5400000">
            <a:off x="12884416" y="5910819"/>
            <a:ext cx="1709737" cy="18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rPr>
              <a:t>12-CRS-0106 REVISED 8 FEB 2013</a:t>
            </a:r>
            <a:endParaRPr sz="1400"/>
          </a:p>
        </p:txBody>
      </p:sp>
      <p:sp>
        <p:nvSpPr>
          <p:cNvPr id="16" name="Google Shape;16;p27"/>
          <p:cNvSpPr txBox="1">
            <a:spLocks noGrp="1"/>
          </p:cNvSpPr>
          <p:nvPr>
            <p:ph type="body" idx="1"/>
          </p:nvPr>
        </p:nvSpPr>
        <p:spPr>
          <a:xfrm>
            <a:off x="486834" y="1977656"/>
            <a:ext cx="11101917" cy="40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434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Merriweather Sans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spcBef>
                <a:spcPts val="7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7" name="Google Shape;17;p2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" y="0"/>
            <a:ext cx="12191991" cy="12477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0" y="6248520"/>
            <a:ext cx="12190080" cy="60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0"/>
          <p:cNvSpPr txBox="1">
            <a:spLocks noGrp="1"/>
          </p:cNvSpPr>
          <p:nvPr>
            <p:ph type="title"/>
          </p:nvPr>
        </p:nvSpPr>
        <p:spPr>
          <a:xfrm>
            <a:off x="609600" y="1295400"/>
            <a:ext cx="109728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30"/>
          <p:cNvSpPr txBox="1">
            <a:spLocks noGrp="1"/>
          </p:cNvSpPr>
          <p:nvPr>
            <p:ph type="body" idx="1"/>
          </p:nvPr>
        </p:nvSpPr>
        <p:spPr>
          <a:xfrm>
            <a:off x="609600" y="1981201"/>
            <a:ext cx="109728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dt" idx="10"/>
          </p:nvPr>
        </p:nvSpPr>
        <p:spPr>
          <a:xfrm>
            <a:off x="12192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ftr" idx="11"/>
          </p:nvPr>
        </p:nvSpPr>
        <p:spPr>
          <a:xfrm>
            <a:off x="7721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ldNum" idx="12"/>
          </p:nvPr>
        </p:nvSpPr>
        <p:spPr>
          <a:xfrm>
            <a:off x="609600" y="6356351"/>
            <a:ext cx="50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formation_Technology_Association_of_Americ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about:blank" TargetMode="External"/><Relationship Id="rId4" Type="http://schemas.openxmlformats.org/officeDocument/2006/relationships/hyperlink" Target="https://en.wikipedia.org/wiki/Information_syste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"/>
          <p:cNvSpPr txBox="1">
            <a:spLocks noGrp="1"/>
          </p:cNvSpPr>
          <p:nvPr>
            <p:ph type="ctrTitle"/>
          </p:nvPr>
        </p:nvSpPr>
        <p:spPr>
          <a:xfrm>
            <a:off x="2041159" y="1103007"/>
            <a:ext cx="8675126" cy="76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CTJ1A2 - </a:t>
            </a:r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dirty="0"/>
          </a:p>
        </p:txBody>
      </p:sp>
      <p:sp>
        <p:nvSpPr>
          <p:cNvPr id="222" name="Google Shape;222;p1"/>
          <p:cNvSpPr txBox="1">
            <a:spLocks noGrp="1"/>
          </p:cNvSpPr>
          <p:nvPr>
            <p:ph type="subTitle" idx="1"/>
          </p:nvPr>
        </p:nvSpPr>
        <p:spPr>
          <a:xfrm>
            <a:off x="2041159" y="1750931"/>
            <a:ext cx="7909316" cy="42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Tim </a:t>
            </a:r>
            <a:r>
              <a:rPr lang="en-US" dirty="0" err="1"/>
              <a:t>Dosen</a:t>
            </a:r>
            <a:endParaRPr dirty="0"/>
          </a:p>
        </p:txBody>
      </p:sp>
      <p:sp>
        <p:nvSpPr>
          <p:cNvPr id="223" name="Google Shape;223;p1"/>
          <p:cNvSpPr txBox="1">
            <a:spLocks noGrp="1"/>
          </p:cNvSpPr>
          <p:nvPr>
            <p:ph type="body" idx="2"/>
          </p:nvPr>
        </p:nvSpPr>
        <p:spPr>
          <a:xfrm>
            <a:off x="2149477" y="2137980"/>
            <a:ext cx="7918022" cy="37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Prodi S1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dirty="0"/>
          </a:p>
        </p:txBody>
      </p:sp>
      <p:sp>
        <p:nvSpPr>
          <p:cNvPr id="224" name="Google Shape;224;p1"/>
          <p:cNvSpPr txBox="1">
            <a:spLocks noGrp="1"/>
          </p:cNvSpPr>
          <p:nvPr>
            <p:ph type="dt" idx="10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225" name="Google Shape;225;p1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  <p:sp>
        <p:nvSpPr>
          <p:cNvPr id="226" name="Google Shape;226;p1"/>
          <p:cNvSpPr txBox="1"/>
          <p:nvPr/>
        </p:nvSpPr>
        <p:spPr>
          <a:xfrm>
            <a:off x="5645625" y="3994982"/>
            <a:ext cx="442187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Pertemuan</a:t>
            </a:r>
            <a:r>
              <a:rPr lang="en-US" sz="28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Week01: </a:t>
            </a:r>
            <a:r>
              <a:rPr lang="en-US" sz="28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Pendahuluan</a:t>
            </a:r>
            <a:endParaRPr sz="2800" b="1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"/>
          <p:cNvSpPr txBox="1">
            <a:spLocks noGrp="1"/>
          </p:cNvSpPr>
          <p:nvPr>
            <p:ph type="body" idx="1"/>
          </p:nvPr>
        </p:nvSpPr>
        <p:spPr>
          <a:xfrm>
            <a:off x="1889760" y="1883691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In a business context, the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Information Technology Association of America</a:t>
            </a:r>
            <a:r>
              <a:rPr lang="en-US" sz="2000"/>
              <a:t> has defined information technology as </a:t>
            </a:r>
            <a:endParaRPr sz="2000"/>
          </a:p>
          <a:p>
            <a:pPr marL="593725" lvl="1" indent="-182562">
              <a:buSzPts val="1600"/>
            </a:pPr>
            <a:r>
              <a:rPr lang="en-US" sz="1600"/>
              <a:t>"the study, design, development, application, implementation, support or management of computer-based 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information systems</a:t>
            </a:r>
            <a:r>
              <a:rPr lang="en-US" sz="1600"/>
              <a:t>".</a:t>
            </a:r>
            <a:endParaRPr sz="1600"/>
          </a:p>
          <a:p>
            <a:pPr marL="346075" indent="-346075">
              <a:buSzPts val="2700"/>
            </a:pPr>
            <a:r>
              <a:rPr lang="en-US" sz="2000"/>
              <a:t>The responsibilities of those working in the field include </a:t>
            </a:r>
            <a:endParaRPr sz="2000"/>
          </a:p>
          <a:p>
            <a:pPr marL="593725" lvl="1" indent="-182562">
              <a:buSzPts val="1600"/>
            </a:pPr>
            <a:r>
              <a:rPr lang="en-US" sz="1600"/>
              <a:t>network administration, </a:t>
            </a:r>
            <a:endParaRPr sz="1600"/>
          </a:p>
          <a:p>
            <a:pPr marL="593725" lvl="1" indent="-182562">
              <a:buSzPts val="1600"/>
            </a:pPr>
            <a:r>
              <a:rPr lang="en-US" sz="1600"/>
              <a:t>software development and installation, and </a:t>
            </a:r>
            <a:endParaRPr sz="1600"/>
          </a:p>
          <a:p>
            <a:pPr marL="593725" lvl="1" indent="-182562">
              <a:buSzPts val="1600"/>
            </a:pPr>
            <a:r>
              <a:rPr lang="en-US" sz="1600"/>
              <a:t>the planning and management of an organization's technology life cycle, by which hardware and software are maintained, upgraded and replaced.</a:t>
            </a:r>
            <a:endParaRPr sz="1600"/>
          </a:p>
          <a:p>
            <a:pPr marL="346075" indent="-346075">
              <a:buSzPts val="2160"/>
            </a:pPr>
            <a:r>
              <a:rPr lang="en-US" sz="1600" u="sng">
                <a:solidFill>
                  <a:schemeClr val="hlink"/>
                </a:solidFill>
                <a:hlinkClick r:id="rId5"/>
              </a:rPr>
              <a:t>What is IT?</a:t>
            </a:r>
            <a:endParaRPr sz="1600"/>
          </a:p>
        </p:txBody>
      </p:sp>
      <p:sp>
        <p:nvSpPr>
          <p:cNvPr id="299" name="Google Shape;299;p8"/>
          <p:cNvSpPr txBox="1">
            <a:spLocks noGrp="1"/>
          </p:cNvSpPr>
          <p:nvPr>
            <p:ph type="title"/>
          </p:nvPr>
        </p:nvSpPr>
        <p:spPr>
          <a:xfrm>
            <a:off x="1889125" y="1242453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Apa itu Information Technology?</a:t>
            </a:r>
            <a:endParaRPr/>
          </a:p>
        </p:txBody>
      </p:sp>
      <p:sp>
        <p:nvSpPr>
          <p:cNvPr id="300" name="Google Shape;300;p8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sp>
        <p:nvSpPr>
          <p:cNvPr id="301" name="Google Shape;301;p8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302" name="Google Shape;302;p8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sp>
        <p:nvSpPr>
          <p:cNvPr id="308" name="Google Shape;308;p9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IT vs CS</a:t>
            </a:r>
            <a:endParaRPr dirty="0"/>
          </a:p>
        </p:txBody>
      </p:sp>
      <p:sp>
        <p:nvSpPr>
          <p:cNvPr id="310" name="Google Shape;310;p9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311" name="Google Shape;311;p9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1291" y="2457631"/>
            <a:ext cx="4206994" cy="351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9" descr="Graphical user interface,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7336" y="2456731"/>
            <a:ext cx="4380061" cy="351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318" name="Google Shape;318;p10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319" name="Google Shape;319;p10"/>
          <p:cNvSpPr txBox="1">
            <a:spLocks noGrp="1"/>
          </p:cNvSpPr>
          <p:nvPr>
            <p:ph type="title"/>
          </p:nvPr>
        </p:nvSpPr>
        <p:spPr>
          <a:xfrm>
            <a:off x="1874747" y="1393927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IT vs SE</a:t>
            </a:r>
            <a:endParaRPr/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321" name="Google Shape;321;p10" descr="Chart, pi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7721" y="2328823"/>
            <a:ext cx="4310332" cy="352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0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08" y="2328235"/>
            <a:ext cx="4206994" cy="351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328" name="Google Shape;328;p11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329" name="Google Shape;329;p11"/>
          <p:cNvSpPr txBox="1">
            <a:spLocks noGrp="1"/>
          </p:cNvSpPr>
          <p:nvPr>
            <p:ph type="title"/>
          </p:nvPr>
        </p:nvSpPr>
        <p:spPr>
          <a:xfrm>
            <a:off x="1716596" y="1393927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IT vs IS</a:t>
            </a:r>
            <a:endParaRPr/>
          </a:p>
        </p:txBody>
      </p:sp>
      <p:sp>
        <p:nvSpPr>
          <p:cNvPr id="330" name="Google Shape;330;p11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331" name="Google Shape;331;p1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0249" y="2330915"/>
            <a:ext cx="4339086" cy="3504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008" y="2328235"/>
            <a:ext cx="4206994" cy="351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87681" y="2009550"/>
            <a:ext cx="2468880" cy="4025490"/>
          </a:xfrm>
        </p:spPr>
        <p:txBody>
          <a:bodyPr/>
          <a:lstStyle/>
          <a:p>
            <a:r>
              <a:rPr lang="en-US" dirty="0"/>
              <a:t>Computing Curricula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0" y="-18706"/>
            <a:ext cx="9235440" cy="68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8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 txBox="1">
            <a:spLocks noGrp="1"/>
          </p:cNvSpPr>
          <p:nvPr>
            <p:ph type="title"/>
          </p:nvPr>
        </p:nvSpPr>
        <p:spPr>
          <a:xfrm>
            <a:off x="2209800" y="274796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>
              <a:buSzPct val="100000"/>
            </a:pPr>
            <a:r>
              <a:rPr lang="en-US" dirty="0"/>
              <a:t>INFORMATION TECHNOLOGY AS ENTERPRISE ASSETS ON IMPROVING BUSINESS IN ENTERPRISE</a:t>
            </a:r>
            <a:endParaRPr dirty="0"/>
          </a:p>
        </p:txBody>
      </p:sp>
      <p:sp>
        <p:nvSpPr>
          <p:cNvPr id="339" name="Google Shape;339;p12"/>
          <p:cNvSpPr txBox="1">
            <a:spLocks noGrp="1"/>
          </p:cNvSpPr>
          <p:nvPr>
            <p:ph type="dt" idx="10"/>
          </p:nvPr>
        </p:nvSpPr>
        <p:spPr>
          <a:xfrm>
            <a:off x="24384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9/20/2021</a:t>
            </a:r>
            <a:endParaRPr/>
          </a:p>
        </p:txBody>
      </p:sp>
      <p:sp>
        <p:nvSpPr>
          <p:cNvPr id="340" name="Google Shape;340;p12"/>
          <p:cNvSpPr txBox="1">
            <a:spLocks noGrp="1"/>
          </p:cNvSpPr>
          <p:nvPr>
            <p:ph type="sldNum" idx="12"/>
          </p:nvPr>
        </p:nvSpPr>
        <p:spPr>
          <a:xfrm>
            <a:off x="1981200" y="6356351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"/>
          <p:cNvSpPr txBox="1">
            <a:spLocks noGrp="1"/>
          </p:cNvSpPr>
          <p:nvPr>
            <p:ph type="title"/>
          </p:nvPr>
        </p:nvSpPr>
        <p:spPr>
          <a:xfrm>
            <a:off x="2172419" y="1427672"/>
            <a:ext cx="832449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3000"/>
            </a:pPr>
            <a:r>
              <a:rPr lang="en-US" sz="3000" b="1"/>
              <a:t>Information Technology Improves Business Processes</a:t>
            </a:r>
            <a:endParaRPr sz="300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1"/>
          </p:nvPr>
        </p:nvSpPr>
        <p:spPr>
          <a:xfrm>
            <a:off x="1981200" y="2475781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>
              <a:spcBef>
                <a:spcPts val="0"/>
              </a:spcBef>
              <a:buSzPct val="100000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Teknologi dapat mengubah aliran informasi, sehingga memungkinkan lebih banyak orang untuk mengakses dan berbagi informasi</a:t>
            </a:r>
            <a:endParaRPr/>
          </a:p>
          <a:p>
            <a:pPr marL="342900">
              <a:spcBef>
                <a:spcPts val="544"/>
              </a:spcBef>
              <a:buSzPct val="100000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Mengganti langkah-langkah berurutan dengan tugas-tugas yang dapat dilakukan secara bersamaan, dan menghilangkan keterlambatan dalam pengambilan keputusan.</a:t>
            </a:r>
            <a:endParaRPr/>
          </a:p>
          <a:p>
            <a:pPr marL="342900">
              <a:spcBef>
                <a:spcPts val="544"/>
              </a:spcBef>
              <a:buSzPct val="100000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Teknologi informasi dapat mengubah cara bisnis bekerja dan mendukung model bisnis yang sepenuhnya baru. </a:t>
            </a:r>
            <a:endParaRPr/>
          </a:p>
          <a:p>
            <a:pPr marL="0" indent="0">
              <a:spcBef>
                <a:spcPts val="544"/>
              </a:spcBef>
              <a:buSzPct val="100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dt" idx="10"/>
          </p:nvPr>
        </p:nvSpPr>
        <p:spPr>
          <a:xfrm>
            <a:off x="24384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9/20/2021</a:t>
            </a:r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ldNum" idx="12"/>
          </p:nvPr>
        </p:nvSpPr>
        <p:spPr>
          <a:xfrm>
            <a:off x="1981200" y="6356351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0"/>
          <p:cNvGrpSpPr/>
          <p:nvPr/>
        </p:nvGrpSpPr>
        <p:grpSpPr>
          <a:xfrm>
            <a:off x="1889125" y="2192126"/>
            <a:ext cx="8326438" cy="3843078"/>
            <a:chOff x="0" y="469"/>
            <a:chExt cx="8326438" cy="3843078"/>
          </a:xfrm>
        </p:grpSpPr>
        <p:cxnSp>
          <p:nvCxnSpPr>
            <p:cNvPr id="456" name="Google Shape;456;p20"/>
            <p:cNvCxnSpPr/>
            <p:nvPr/>
          </p:nvCxnSpPr>
          <p:spPr>
            <a:xfrm>
              <a:off x="0" y="469"/>
              <a:ext cx="832643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7" name="Google Shape;457;p20"/>
            <p:cNvSpPr/>
            <p:nvPr/>
          </p:nvSpPr>
          <p:spPr>
            <a:xfrm>
              <a:off x="0" y="469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20"/>
            <p:cNvSpPr txBox="1"/>
            <p:nvPr/>
          </p:nvSpPr>
          <p:spPr>
            <a:xfrm>
              <a:off x="0" y="469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en-US" sz="21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Hardware: CPU, memori, I/O device, bus, storage</a:t>
              </a: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459" name="Google Shape;459;p20"/>
            <p:cNvCxnSpPr/>
            <p:nvPr/>
          </p:nvCxnSpPr>
          <p:spPr>
            <a:xfrm>
              <a:off x="0" y="769085"/>
              <a:ext cx="832643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0" name="Google Shape;460;p20"/>
            <p:cNvSpPr/>
            <p:nvPr/>
          </p:nvSpPr>
          <p:spPr>
            <a:xfrm>
              <a:off x="0" y="769085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0" y="769085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en-US" sz="21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Software: sistem operasi, package application, application</a:t>
              </a: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462" name="Google Shape;462;p20"/>
            <p:cNvCxnSpPr/>
            <p:nvPr/>
          </p:nvCxnSpPr>
          <p:spPr>
            <a:xfrm>
              <a:off x="0" y="1537701"/>
              <a:ext cx="832643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3" name="Google Shape;463;p20"/>
            <p:cNvSpPr/>
            <p:nvPr/>
          </p:nvSpPr>
          <p:spPr>
            <a:xfrm>
              <a:off x="0" y="1537701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0" y="1537701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en-US" sz="21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Firmware: instruksi disimpan permanen dalam ROM</a:t>
              </a: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465" name="Google Shape;465;p20"/>
            <p:cNvCxnSpPr/>
            <p:nvPr/>
          </p:nvCxnSpPr>
          <p:spPr>
            <a:xfrm>
              <a:off x="0" y="2306316"/>
              <a:ext cx="832643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6" name="Google Shape;466;p20"/>
            <p:cNvSpPr/>
            <p:nvPr/>
          </p:nvSpPr>
          <p:spPr>
            <a:xfrm>
              <a:off x="0" y="2306316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20"/>
            <p:cNvSpPr txBox="1"/>
            <p:nvPr/>
          </p:nvSpPr>
          <p:spPr>
            <a:xfrm>
              <a:off x="0" y="2306316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en-US" sz="21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Infoware: user manual, prosedur operasional (SOP), dan cyber law</a:t>
              </a: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cxnSp>
          <p:nvCxnSpPr>
            <p:cNvPr id="468" name="Google Shape;468;p20"/>
            <p:cNvCxnSpPr/>
            <p:nvPr/>
          </p:nvCxnSpPr>
          <p:spPr>
            <a:xfrm>
              <a:off x="0" y="3074932"/>
              <a:ext cx="832643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9" name="Google Shape;469;p20"/>
            <p:cNvSpPr/>
            <p:nvPr/>
          </p:nvSpPr>
          <p:spPr>
            <a:xfrm>
              <a:off x="0" y="3074932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20"/>
            <p:cNvSpPr txBox="1"/>
            <p:nvPr/>
          </p:nvSpPr>
          <p:spPr>
            <a:xfrm>
              <a:off x="0" y="3074932"/>
              <a:ext cx="8326438" cy="768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2100"/>
              </a:pPr>
              <a:r>
                <a:rPr lang="en-US" sz="21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Brainware: organisasi, end user, IT specialist, software engineer, system analyst, manajer, dll</a:t>
              </a:r>
              <a:endParaRPr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71" name="Google Shape;471;p20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sp>
        <p:nvSpPr>
          <p:cNvPr id="472" name="Google Shape;472;p20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73" name="Google Shape;473;p20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Komponen Sistem Teknologi Informasi</a:t>
            </a:r>
            <a:endParaRPr/>
          </a:p>
        </p:txBody>
      </p:sp>
      <p:sp>
        <p:nvSpPr>
          <p:cNvPr id="474" name="Google Shape;474;p20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6"/>
          <p:cNvSpPr txBox="1">
            <a:spLocks noGrp="1"/>
          </p:cNvSpPr>
          <p:nvPr>
            <p:ph type="body" idx="1"/>
          </p:nvPr>
        </p:nvSpPr>
        <p:spPr>
          <a:xfrm>
            <a:off x="1889760" y="2212746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174625">
              <a:spcBef>
                <a:spcPts val="0"/>
              </a:spcBef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174625">
              <a:buSzPts val="2700"/>
              <a:buNone/>
            </a:pPr>
            <a:endParaRPr sz="2000"/>
          </a:p>
          <a:p>
            <a:pPr marL="0" indent="0">
              <a:buSzPts val="1890"/>
              <a:buNone/>
            </a:pPr>
            <a:r>
              <a:rPr lang="en-US" sz="1400"/>
              <a:t>Gayatri Gopal, 2019</a:t>
            </a:r>
            <a:endParaRPr/>
          </a:p>
        </p:txBody>
      </p:sp>
      <p:sp>
        <p:nvSpPr>
          <p:cNvPr id="413" name="Google Shape;413;p16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  <p:sp>
        <p:nvSpPr>
          <p:cNvPr id="414" name="Google Shape;414;p16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15" name="Google Shape;415;p16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Evolusi Teknologi Informasi</a:t>
            </a:r>
            <a:endParaRPr/>
          </a:p>
        </p:txBody>
      </p:sp>
      <p:sp>
        <p:nvSpPr>
          <p:cNvPr id="416" name="Google Shape;416;p16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417" name="Google Shape;417;p16" descr="C:\Users\ASUS PC\Downloads\Evolution-of-Information-Technologies-IT-from-digital-era-into-the-intelligence-er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657" y="2057586"/>
            <a:ext cx="8815679" cy="351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>
            <a:spLocks noGrp="1"/>
          </p:cNvSpPr>
          <p:nvPr>
            <p:ph type="sldNum" idx="12"/>
          </p:nvPr>
        </p:nvSpPr>
        <p:spPr>
          <a:xfrm>
            <a:off x="10128400" y="6120400"/>
            <a:ext cx="5397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9" name="Google Shape;353;p14"/>
          <p:cNvCxnSpPr/>
          <p:nvPr/>
        </p:nvCxnSpPr>
        <p:spPr>
          <a:xfrm>
            <a:off x="3515564" y="2820615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54;p14"/>
          <p:cNvCxnSpPr/>
          <p:nvPr/>
        </p:nvCxnSpPr>
        <p:spPr>
          <a:xfrm>
            <a:off x="3542069" y="6080649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55;p14"/>
          <p:cNvCxnSpPr/>
          <p:nvPr/>
        </p:nvCxnSpPr>
        <p:spPr>
          <a:xfrm>
            <a:off x="3542069" y="4499223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56;p14"/>
          <p:cNvSpPr txBox="1">
            <a:spLocks/>
          </p:cNvSpPr>
          <p:nvPr/>
        </p:nvSpPr>
        <p:spPr>
          <a:xfrm>
            <a:off x="2389129" y="405057"/>
            <a:ext cx="773927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/>
              <a:t>Proses bisnis pada pemesanan makanan sebelum ada teknologi Go-Food</a:t>
            </a:r>
            <a:endParaRPr lang="en-US" sz="4800" dirty="0"/>
          </a:p>
        </p:txBody>
      </p:sp>
      <p:sp>
        <p:nvSpPr>
          <p:cNvPr id="33" name="Google Shape;358;p14"/>
          <p:cNvSpPr/>
          <p:nvPr/>
        </p:nvSpPr>
        <p:spPr>
          <a:xfrm>
            <a:off x="2143964" y="1402743"/>
            <a:ext cx="1080053" cy="111318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Customer</a:t>
            </a:r>
            <a:endParaRPr sz="1100"/>
          </a:p>
        </p:txBody>
      </p:sp>
      <p:sp>
        <p:nvSpPr>
          <p:cNvPr id="34" name="Google Shape;359;p14"/>
          <p:cNvSpPr/>
          <p:nvPr/>
        </p:nvSpPr>
        <p:spPr>
          <a:xfrm>
            <a:off x="2389130" y="3134027"/>
            <a:ext cx="834887" cy="111318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Go-Jek</a:t>
            </a:r>
            <a:endParaRPr sz="1100"/>
          </a:p>
        </p:txBody>
      </p:sp>
      <p:sp>
        <p:nvSpPr>
          <p:cNvPr id="35" name="Google Shape;360;p14"/>
          <p:cNvSpPr/>
          <p:nvPr/>
        </p:nvSpPr>
        <p:spPr>
          <a:xfrm>
            <a:off x="3515564" y="1387173"/>
            <a:ext cx="1364974" cy="1143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Datang ke Toko makanan (20min)</a:t>
            </a:r>
            <a:endParaRPr sz="1100"/>
          </a:p>
        </p:txBody>
      </p:sp>
      <p:sp>
        <p:nvSpPr>
          <p:cNvPr id="36" name="Google Shape;361;p14"/>
          <p:cNvSpPr/>
          <p:nvPr/>
        </p:nvSpPr>
        <p:spPr>
          <a:xfrm>
            <a:off x="5172086" y="1387173"/>
            <a:ext cx="1364974" cy="1143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Memilih menu makanan (20min)</a:t>
            </a:r>
            <a:endParaRPr sz="1100"/>
          </a:p>
        </p:txBody>
      </p:sp>
      <p:sp>
        <p:nvSpPr>
          <p:cNvPr id="37" name="Google Shape;362;p14"/>
          <p:cNvSpPr/>
          <p:nvPr/>
        </p:nvSpPr>
        <p:spPr>
          <a:xfrm>
            <a:off x="5172086" y="3222377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Konfirm order pembeli</a:t>
            </a:r>
            <a:endParaRPr sz="1100"/>
          </a:p>
        </p:txBody>
      </p:sp>
      <p:sp>
        <p:nvSpPr>
          <p:cNvPr id="38" name="Google Shape;363;p14"/>
          <p:cNvSpPr/>
          <p:nvPr/>
        </p:nvSpPr>
        <p:spPr>
          <a:xfrm>
            <a:off x="6768975" y="3222526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Membeli makanan ke Toko</a:t>
            </a:r>
            <a:endParaRPr sz="1100"/>
          </a:p>
        </p:txBody>
      </p:sp>
      <p:sp>
        <p:nvSpPr>
          <p:cNvPr id="39" name="Google Shape;364;p14"/>
          <p:cNvSpPr/>
          <p:nvPr/>
        </p:nvSpPr>
        <p:spPr>
          <a:xfrm>
            <a:off x="2143964" y="4799682"/>
            <a:ext cx="1080053" cy="11131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Toko</a:t>
            </a:r>
            <a:endParaRPr sz="1100"/>
          </a:p>
        </p:txBody>
      </p:sp>
      <p:sp>
        <p:nvSpPr>
          <p:cNvPr id="40" name="Google Shape;365;p14"/>
          <p:cNvSpPr/>
          <p:nvPr/>
        </p:nvSpPr>
        <p:spPr>
          <a:xfrm>
            <a:off x="5288043" y="4888031"/>
            <a:ext cx="1364974" cy="9364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Menyiapkan order (30min)</a:t>
            </a:r>
            <a:endParaRPr sz="1100"/>
          </a:p>
        </p:txBody>
      </p:sp>
      <p:sp>
        <p:nvSpPr>
          <p:cNvPr id="41" name="Google Shape;366;p14"/>
          <p:cNvSpPr/>
          <p:nvPr/>
        </p:nvSpPr>
        <p:spPr>
          <a:xfrm>
            <a:off x="6944565" y="4888031"/>
            <a:ext cx="1364974" cy="9364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Menyajikan</a:t>
            </a:r>
            <a:r>
              <a:rPr lang="en-US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makanan</a:t>
            </a:r>
            <a:r>
              <a:rPr lang="en-US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(5min)</a:t>
            </a:r>
            <a:endParaRPr sz="1100" dirty="0"/>
          </a:p>
        </p:txBody>
      </p:sp>
      <p:sp>
        <p:nvSpPr>
          <p:cNvPr id="42" name="Google Shape;367;p14"/>
          <p:cNvSpPr/>
          <p:nvPr/>
        </p:nvSpPr>
        <p:spPr>
          <a:xfrm>
            <a:off x="8352610" y="3213466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Mengirimkan order kepada user</a:t>
            </a:r>
            <a:endParaRPr sz="1100"/>
          </a:p>
        </p:txBody>
      </p:sp>
      <p:sp>
        <p:nvSpPr>
          <p:cNvPr id="43" name="Google Shape;368;p14"/>
          <p:cNvSpPr/>
          <p:nvPr/>
        </p:nvSpPr>
        <p:spPr>
          <a:xfrm>
            <a:off x="6944565" y="1387172"/>
            <a:ext cx="1364974" cy="1143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Makan pesanan (30min)</a:t>
            </a:r>
            <a:endParaRPr sz="1100"/>
          </a:p>
        </p:txBody>
      </p:sp>
      <p:cxnSp>
        <p:nvCxnSpPr>
          <p:cNvPr id="44" name="Google Shape;369;p14"/>
          <p:cNvCxnSpPr>
            <a:stCxn id="35" idx="3"/>
            <a:endCxn id="36" idx="1"/>
          </p:cNvCxnSpPr>
          <p:nvPr/>
        </p:nvCxnSpPr>
        <p:spPr>
          <a:xfrm>
            <a:off x="4880538" y="1958673"/>
            <a:ext cx="2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370;p14"/>
          <p:cNvCxnSpPr>
            <a:stCxn id="37" idx="3"/>
            <a:endCxn id="38" idx="1"/>
          </p:cNvCxnSpPr>
          <p:nvPr/>
        </p:nvCxnSpPr>
        <p:spPr>
          <a:xfrm>
            <a:off x="6537060" y="3690621"/>
            <a:ext cx="231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371;p14"/>
          <p:cNvCxnSpPr>
            <a:stCxn id="40" idx="3"/>
            <a:endCxn id="41" idx="1"/>
          </p:cNvCxnSpPr>
          <p:nvPr/>
        </p:nvCxnSpPr>
        <p:spPr>
          <a:xfrm>
            <a:off x="6653017" y="5356274"/>
            <a:ext cx="2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" name="Google Shape;372;p14"/>
          <p:cNvSpPr/>
          <p:nvPr/>
        </p:nvSpPr>
        <p:spPr>
          <a:xfrm>
            <a:off x="1806035" y="2997311"/>
            <a:ext cx="8322365" cy="15019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8" name="Google Shape;373;p14"/>
          <p:cNvCxnSpPr>
            <a:stCxn id="36" idx="2"/>
          </p:cNvCxnSpPr>
          <p:nvPr/>
        </p:nvCxnSpPr>
        <p:spPr>
          <a:xfrm>
            <a:off x="5854573" y="2530173"/>
            <a:ext cx="0" cy="2358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374;p14"/>
          <p:cNvCxnSpPr>
            <a:stCxn id="41" idx="0"/>
            <a:endCxn id="43" idx="2"/>
          </p:cNvCxnSpPr>
          <p:nvPr/>
        </p:nvCxnSpPr>
        <p:spPr>
          <a:xfrm rot="10800000">
            <a:off x="7627052" y="2530031"/>
            <a:ext cx="0" cy="2358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" name="Google Shape;375;p14"/>
          <p:cNvCxnSpPr>
            <a:stCxn id="43" idx="3"/>
            <a:endCxn id="51" idx="1"/>
          </p:cNvCxnSpPr>
          <p:nvPr/>
        </p:nvCxnSpPr>
        <p:spPr>
          <a:xfrm>
            <a:off x="8309539" y="1958672"/>
            <a:ext cx="316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" name="Google Shape;376;p14"/>
          <p:cNvSpPr/>
          <p:nvPr/>
        </p:nvSpPr>
        <p:spPr>
          <a:xfrm>
            <a:off x="8625934" y="1387173"/>
            <a:ext cx="1364974" cy="11430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Kembali ke kampus (15min)</a:t>
            </a:r>
            <a:endParaRPr sz="1100"/>
          </a:p>
        </p:txBody>
      </p:sp>
      <p:sp>
        <p:nvSpPr>
          <p:cNvPr id="52" name="Google Shape;377;p14"/>
          <p:cNvSpPr/>
          <p:nvPr/>
        </p:nvSpPr>
        <p:spPr>
          <a:xfrm>
            <a:off x="8572928" y="5812664"/>
            <a:ext cx="148332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Total: 120min </a:t>
            </a:r>
            <a:endParaRPr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378;p14"/>
          <p:cNvSpPr/>
          <p:nvPr/>
        </p:nvSpPr>
        <p:spPr>
          <a:xfrm>
            <a:off x="6897469" y="5812664"/>
            <a:ext cx="167053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Free time: 0min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3240"/>
            </a:pPr>
            <a:r>
              <a:rPr lang="en-US"/>
              <a:t>Tuliskan di kertas, 5 kata yang menurut anda menggambarkan </a:t>
            </a:r>
            <a:r>
              <a:rPr lang="en-US" b="1"/>
              <a:t>Computing </a:t>
            </a:r>
            <a:endParaRPr b="1"/>
          </a:p>
          <a:p>
            <a:pPr marL="346075" indent="-346075">
              <a:buSzPts val="3240"/>
            </a:pPr>
            <a:r>
              <a:rPr lang="en-US"/>
              <a:t>Tuliskan di kertas, 5 kata yang menurut anda menggambarkan </a:t>
            </a:r>
            <a:r>
              <a:rPr lang="en-US" b="1"/>
              <a:t>Information Technology</a:t>
            </a:r>
            <a:endParaRPr b="1"/>
          </a:p>
          <a:p>
            <a:pPr marL="346075" indent="-346075">
              <a:buSzPts val="3240"/>
            </a:pPr>
            <a:r>
              <a:rPr lang="en-US"/>
              <a:t>Simpan kertas tersebut baik-baik (akan ditanyakan di akhir pertemuan hari ini)</a:t>
            </a:r>
            <a:endParaRPr/>
          </a:p>
          <a:p>
            <a:pPr marL="346075" indent="-140334">
              <a:buSzPts val="3240"/>
              <a:buNone/>
            </a:pPr>
            <a:endParaRPr/>
          </a:p>
          <a:p>
            <a:pPr marL="346075" indent="-140334">
              <a:buSzPts val="3240"/>
              <a:buNone/>
            </a:pPr>
            <a:endParaRPr/>
          </a:p>
        </p:txBody>
      </p:sp>
      <p:sp>
        <p:nvSpPr>
          <p:cNvPr id="232" name="Google Shape;232;p2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Dalam waktu 2 menit</a:t>
            </a:r>
            <a:endParaRPr/>
          </a:p>
        </p:txBody>
      </p:sp>
      <p:sp>
        <p:nvSpPr>
          <p:cNvPr id="233" name="Google Shape;233;p2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  <p:sp>
        <p:nvSpPr>
          <p:cNvPr id="234" name="Google Shape;234;p2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  <p:sp>
        <p:nvSpPr>
          <p:cNvPr id="235" name="Google Shape;235;p2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Google Shape;384;p15"/>
          <p:cNvCxnSpPr/>
          <p:nvPr/>
        </p:nvCxnSpPr>
        <p:spPr>
          <a:xfrm>
            <a:off x="3379305" y="6369877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15"/>
          <p:cNvSpPr txBox="1">
            <a:spLocks noGrp="1"/>
          </p:cNvSpPr>
          <p:nvPr>
            <p:ph type="sldNum" idx="12"/>
          </p:nvPr>
        </p:nvSpPr>
        <p:spPr>
          <a:xfrm>
            <a:off x="10128400" y="6120400"/>
            <a:ext cx="539700" cy="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28" name="Google Shape;383;p15"/>
          <p:cNvCxnSpPr/>
          <p:nvPr/>
        </p:nvCxnSpPr>
        <p:spPr>
          <a:xfrm>
            <a:off x="3352800" y="2806481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" name="Google Shape;384;p15"/>
          <p:cNvCxnSpPr/>
          <p:nvPr/>
        </p:nvCxnSpPr>
        <p:spPr>
          <a:xfrm>
            <a:off x="3379305" y="6066515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85;p15"/>
          <p:cNvCxnSpPr/>
          <p:nvPr/>
        </p:nvCxnSpPr>
        <p:spPr>
          <a:xfrm>
            <a:off x="3379305" y="4485089"/>
            <a:ext cx="658633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386;p15"/>
          <p:cNvSpPr txBox="1">
            <a:spLocks/>
          </p:cNvSpPr>
          <p:nvPr/>
        </p:nvSpPr>
        <p:spPr>
          <a:xfrm>
            <a:off x="2226365" y="390923"/>
            <a:ext cx="773927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i-FI" sz="2400"/>
              <a:t>Proses bisnis pada pemesanan makanan di Go-Food</a:t>
            </a:r>
            <a:endParaRPr lang="fi-FI" sz="4800" dirty="0"/>
          </a:p>
        </p:txBody>
      </p:sp>
      <p:sp>
        <p:nvSpPr>
          <p:cNvPr id="32" name="Google Shape;388;p15"/>
          <p:cNvSpPr/>
          <p:nvPr/>
        </p:nvSpPr>
        <p:spPr>
          <a:xfrm>
            <a:off x="2057400" y="1388609"/>
            <a:ext cx="1003853" cy="111318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User</a:t>
            </a:r>
            <a:endParaRPr sz="1100"/>
          </a:p>
        </p:txBody>
      </p:sp>
      <p:sp>
        <p:nvSpPr>
          <p:cNvPr id="33" name="Google Shape;389;p15"/>
          <p:cNvSpPr/>
          <p:nvPr/>
        </p:nvSpPr>
        <p:spPr>
          <a:xfrm>
            <a:off x="2057400" y="3119893"/>
            <a:ext cx="1003853" cy="111318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Go-Jek</a:t>
            </a:r>
            <a:endParaRPr sz="1100"/>
          </a:p>
        </p:txBody>
      </p:sp>
      <p:sp>
        <p:nvSpPr>
          <p:cNvPr id="34" name="Google Shape;390;p15"/>
          <p:cNvSpPr/>
          <p:nvPr/>
        </p:nvSpPr>
        <p:spPr>
          <a:xfrm>
            <a:off x="3352800" y="1472207"/>
            <a:ext cx="1364974" cy="93648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Memilih Makanan/Toko (10min)</a:t>
            </a:r>
            <a:endParaRPr sz="1100"/>
          </a:p>
        </p:txBody>
      </p:sp>
      <p:sp>
        <p:nvSpPr>
          <p:cNvPr id="35" name="Google Shape;391;p15"/>
          <p:cNvSpPr/>
          <p:nvPr/>
        </p:nvSpPr>
        <p:spPr>
          <a:xfrm>
            <a:off x="5009322" y="1472207"/>
            <a:ext cx="1364974" cy="93648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Order Makanan (5min)</a:t>
            </a:r>
            <a:endParaRPr sz="1100"/>
          </a:p>
        </p:txBody>
      </p:sp>
      <p:sp>
        <p:nvSpPr>
          <p:cNvPr id="36" name="Google Shape;392;p15"/>
          <p:cNvSpPr/>
          <p:nvPr/>
        </p:nvSpPr>
        <p:spPr>
          <a:xfrm>
            <a:off x="5009322" y="3208243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Konfirm order pembeli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(5min)</a:t>
            </a:r>
            <a:endParaRPr sz="1100"/>
          </a:p>
        </p:txBody>
      </p:sp>
      <p:sp>
        <p:nvSpPr>
          <p:cNvPr id="37" name="Google Shape;393;p15"/>
          <p:cNvSpPr/>
          <p:nvPr/>
        </p:nvSpPr>
        <p:spPr>
          <a:xfrm>
            <a:off x="6606211" y="3208392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Membeli makanan ke Toko (10min)</a:t>
            </a:r>
            <a:endParaRPr sz="1100"/>
          </a:p>
        </p:txBody>
      </p:sp>
      <p:sp>
        <p:nvSpPr>
          <p:cNvPr id="38" name="Google Shape;394;p15"/>
          <p:cNvSpPr/>
          <p:nvPr/>
        </p:nvSpPr>
        <p:spPr>
          <a:xfrm>
            <a:off x="2057400" y="4785548"/>
            <a:ext cx="1003853" cy="11131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Toko</a:t>
            </a:r>
            <a:endParaRPr sz="1100"/>
          </a:p>
        </p:txBody>
      </p:sp>
      <p:sp>
        <p:nvSpPr>
          <p:cNvPr id="39" name="Google Shape;395;p15"/>
          <p:cNvSpPr/>
          <p:nvPr/>
        </p:nvSpPr>
        <p:spPr>
          <a:xfrm>
            <a:off x="6606211" y="4873897"/>
            <a:ext cx="1364974" cy="9364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Menyiapkan order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(30min)</a:t>
            </a:r>
            <a:endParaRPr sz="1100"/>
          </a:p>
        </p:txBody>
      </p:sp>
      <p:sp>
        <p:nvSpPr>
          <p:cNvPr id="40" name="Google Shape;396;p15"/>
          <p:cNvSpPr/>
          <p:nvPr/>
        </p:nvSpPr>
        <p:spPr>
          <a:xfrm>
            <a:off x="8189846" y="4873897"/>
            <a:ext cx="1364974" cy="936487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Memberikan order kepada Go-Jek</a:t>
            </a:r>
            <a:endParaRPr sz="1100"/>
          </a:p>
        </p:txBody>
      </p:sp>
      <p:sp>
        <p:nvSpPr>
          <p:cNvPr id="41" name="Google Shape;397;p15"/>
          <p:cNvSpPr/>
          <p:nvPr/>
        </p:nvSpPr>
        <p:spPr>
          <a:xfrm>
            <a:off x="8189846" y="3199332"/>
            <a:ext cx="1364974" cy="93648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Mengirimkan order kepada user (15 min)</a:t>
            </a:r>
            <a:endParaRPr sz="1100"/>
          </a:p>
        </p:txBody>
      </p:sp>
      <p:sp>
        <p:nvSpPr>
          <p:cNvPr id="42" name="Google Shape;398;p15"/>
          <p:cNvSpPr/>
          <p:nvPr/>
        </p:nvSpPr>
        <p:spPr>
          <a:xfrm>
            <a:off x="8189846" y="1534423"/>
            <a:ext cx="1364974" cy="93648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Membayar dan menerima order</a:t>
            </a:r>
            <a:endParaRPr sz="1100"/>
          </a:p>
        </p:txBody>
      </p:sp>
      <p:cxnSp>
        <p:nvCxnSpPr>
          <p:cNvPr id="43" name="Google Shape;399;p15"/>
          <p:cNvCxnSpPr>
            <a:stCxn id="34" idx="3"/>
            <a:endCxn id="35" idx="1"/>
          </p:cNvCxnSpPr>
          <p:nvPr/>
        </p:nvCxnSpPr>
        <p:spPr>
          <a:xfrm>
            <a:off x="4717774" y="1940450"/>
            <a:ext cx="2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400;p15"/>
          <p:cNvCxnSpPr>
            <a:stCxn id="35" idx="2"/>
            <a:endCxn id="36" idx="0"/>
          </p:cNvCxnSpPr>
          <p:nvPr/>
        </p:nvCxnSpPr>
        <p:spPr>
          <a:xfrm>
            <a:off x="5691809" y="2408694"/>
            <a:ext cx="0" cy="79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" name="Google Shape;401;p15"/>
          <p:cNvCxnSpPr>
            <a:stCxn id="36" idx="3"/>
            <a:endCxn id="37" idx="1"/>
          </p:cNvCxnSpPr>
          <p:nvPr/>
        </p:nvCxnSpPr>
        <p:spPr>
          <a:xfrm>
            <a:off x="6374296" y="3676487"/>
            <a:ext cx="231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402;p15"/>
          <p:cNvCxnSpPr>
            <a:stCxn id="37" idx="2"/>
            <a:endCxn id="39" idx="0"/>
          </p:cNvCxnSpPr>
          <p:nvPr/>
        </p:nvCxnSpPr>
        <p:spPr>
          <a:xfrm>
            <a:off x="7288698" y="4144879"/>
            <a:ext cx="0" cy="729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403;p15"/>
          <p:cNvCxnSpPr>
            <a:stCxn id="39" idx="3"/>
            <a:endCxn id="40" idx="1"/>
          </p:cNvCxnSpPr>
          <p:nvPr/>
        </p:nvCxnSpPr>
        <p:spPr>
          <a:xfrm>
            <a:off x="7971185" y="5342140"/>
            <a:ext cx="218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404;p15"/>
          <p:cNvCxnSpPr>
            <a:stCxn id="40" idx="0"/>
            <a:endCxn id="41" idx="2"/>
          </p:cNvCxnSpPr>
          <p:nvPr/>
        </p:nvCxnSpPr>
        <p:spPr>
          <a:xfrm rot="10800000">
            <a:off x="8872333" y="4135897"/>
            <a:ext cx="0" cy="738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" name="Google Shape;405;p15"/>
          <p:cNvCxnSpPr>
            <a:stCxn id="41" idx="0"/>
            <a:endCxn id="42" idx="2"/>
          </p:cNvCxnSpPr>
          <p:nvPr/>
        </p:nvCxnSpPr>
        <p:spPr>
          <a:xfrm rot="10800000">
            <a:off x="8872333" y="2470932"/>
            <a:ext cx="0" cy="728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" name="Google Shape;406;p15"/>
          <p:cNvSpPr/>
          <p:nvPr/>
        </p:nvSpPr>
        <p:spPr>
          <a:xfrm>
            <a:off x="8342334" y="5812664"/>
            <a:ext cx="14707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Total : 75 min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" name="Google Shape;407;p15"/>
          <p:cNvSpPr/>
          <p:nvPr/>
        </p:nvSpPr>
        <p:spPr>
          <a:xfrm>
            <a:off x="6474886" y="5812664"/>
            <a:ext cx="183971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Free time: 60 min 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686504" y="4257492"/>
            <a:ext cx="8564628" cy="1469834"/>
          </a:xfrm>
          <a:prstGeom prst="rect">
            <a:avLst/>
          </a:prstGeom>
        </p:spPr>
        <p:txBody>
          <a:bodyPr vert="horz" lIns="121910" tIns="60955" rIns="121910" bIns="60955" rtlCol="0" anchor="ctr">
            <a:normAutofit fontScale="77500" lnSpcReduction="20000"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Raleway ExtraBold"/>
                <a:ea typeface="+mj-ea"/>
                <a:cs typeface="Raleway ExtraBold"/>
              </a:defRPr>
            </a:lvl1pPr>
          </a:lstStyle>
          <a:p>
            <a:pPr algn="l"/>
            <a:r>
              <a:rPr lang="en-US" sz="7199" dirty="0">
                <a:solidFill>
                  <a:schemeClr val="accent2"/>
                </a:solidFill>
              </a:rPr>
              <a:t>Urgensi Talenta Digital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7086" y="5976444"/>
            <a:ext cx="1312912" cy="233494"/>
            <a:chOff x="6221638" y="2403583"/>
            <a:chExt cx="1501283" cy="267029"/>
          </a:xfrm>
        </p:grpSpPr>
        <p:sp>
          <p:nvSpPr>
            <p:cNvPr id="15" name="Oval 14"/>
            <p:cNvSpPr/>
            <p:nvPr/>
          </p:nvSpPr>
          <p:spPr>
            <a:xfrm>
              <a:off x="7449305" y="2403583"/>
              <a:ext cx="273616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6" name="Oval 15"/>
            <p:cNvSpPr/>
            <p:nvPr/>
          </p:nvSpPr>
          <p:spPr>
            <a:xfrm>
              <a:off x="7142388" y="2403583"/>
              <a:ext cx="273616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7" name="Oval 16"/>
            <p:cNvSpPr/>
            <p:nvPr/>
          </p:nvSpPr>
          <p:spPr>
            <a:xfrm>
              <a:off x="6835471" y="2403583"/>
              <a:ext cx="273616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8" name="Oval 17"/>
            <p:cNvSpPr/>
            <p:nvPr/>
          </p:nvSpPr>
          <p:spPr>
            <a:xfrm>
              <a:off x="6528555" y="2403583"/>
              <a:ext cx="273616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Oval 18"/>
            <p:cNvSpPr/>
            <p:nvPr/>
          </p:nvSpPr>
          <p:spPr>
            <a:xfrm>
              <a:off x="6221638" y="2403583"/>
              <a:ext cx="273616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078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Industri 4.0 + </a:t>
            </a:r>
            <a:r>
              <a:rPr lang="en-US" dirty="0" err="1">
                <a:solidFill>
                  <a:srgbClr val="0070C0"/>
                </a:solidFill>
              </a:rPr>
              <a:t>Pandemi</a:t>
            </a:r>
            <a:r>
              <a:rPr lang="en-US" dirty="0">
                <a:solidFill>
                  <a:srgbClr val="0070C0"/>
                </a:solidFill>
              </a:rPr>
              <a:t> Covid19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>
                <a:solidFill>
                  <a:schemeClr val="accent2"/>
                </a:solidFill>
                <a:latin typeface="Raleway ExtraBold"/>
                <a:cs typeface="Raleway ExtraBold"/>
              </a:rPr>
              <a:t>Replace or Create Jobs?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83086" y="4675634"/>
            <a:ext cx="5289453" cy="76492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Arial" panose="020B0604020202020204" pitchFamily="34" charset="0"/>
              <a:buNone/>
            </a:pPr>
            <a:r>
              <a:rPr lang="en-US" dirty="0" err="1"/>
              <a:t>IoT</a:t>
            </a:r>
            <a:r>
              <a:rPr lang="en-US" dirty="0"/>
              <a:t>, Big Data, Cloud computing + New Normal Society </a:t>
            </a:r>
            <a:r>
              <a:rPr lang="en-US" b="1" dirty="0"/>
              <a:t>replace our jobs</a:t>
            </a:r>
            <a:r>
              <a:rPr lang="en-US" dirty="0"/>
              <a:t>?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" y="1737211"/>
            <a:ext cx="4342212" cy="24424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5455" y="2187608"/>
            <a:ext cx="91884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+</a:t>
            </a:r>
            <a:endParaRPr lang="id-ID" sz="11500" dirty="0"/>
          </a:p>
        </p:txBody>
      </p:sp>
      <p:pic>
        <p:nvPicPr>
          <p:cNvPr id="1026" name="Picture 2" descr="https://primayahospital.com/wp-content/uploads/2020/06/New-Normal-_-Tak-Perlu-Takut-ke-Rumah-Saki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0"/>
          <a:stretch/>
        </p:blipFill>
        <p:spPr bwMode="auto">
          <a:xfrm>
            <a:off x="6526230" y="1691819"/>
            <a:ext cx="4356923" cy="24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3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Industri 4.0 + </a:t>
            </a:r>
            <a:r>
              <a:rPr lang="en-US" dirty="0" err="1">
                <a:solidFill>
                  <a:srgbClr val="0070C0"/>
                </a:solidFill>
              </a:rPr>
              <a:t>Pandemi</a:t>
            </a:r>
            <a:r>
              <a:rPr lang="en-US" dirty="0">
                <a:solidFill>
                  <a:srgbClr val="0070C0"/>
                </a:solidFill>
              </a:rPr>
              <a:t> Covid19</a:t>
            </a:r>
          </a:p>
          <a:p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1" dirty="0">
                <a:solidFill>
                  <a:schemeClr val="accent2"/>
                </a:solidFill>
                <a:latin typeface="Raleway ExtraBold"/>
                <a:cs typeface="Raleway ExtraBold"/>
              </a:rPr>
              <a:t>Replace or Create Jobs?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3261"/>
          <a:stretch/>
        </p:blipFill>
        <p:spPr>
          <a:xfrm>
            <a:off x="1060704" y="1249680"/>
            <a:ext cx="6448147" cy="2505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6576" y="1606219"/>
            <a:ext cx="45354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Industri 4.0: Pekerjaan bergeser yang menuntut keterampilan baru, mengubah persyaratan pendidikan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Pandemi</a:t>
            </a:r>
            <a:r>
              <a:rPr lang="en-US" sz="2400" dirty="0"/>
              <a:t> Covid-19: berdampak rencana perekrutan di masa depan untuk pekerjaan TI</a:t>
            </a:r>
            <a:endParaRPr lang="id-ID" sz="24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987552" y="4023360"/>
            <a:ext cx="6646254" cy="2320784"/>
            <a:chOff x="456509" y="1268506"/>
            <a:chExt cx="10969009" cy="49171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09" y="1268506"/>
              <a:ext cx="10969009" cy="4917142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793377" y="4047565"/>
              <a:ext cx="10502152" cy="92784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3473069" y="3770376"/>
            <a:ext cx="206819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/>
              <a:t>Sources: www.mckinsey.com (2017)</a:t>
            </a:r>
            <a:endParaRPr lang="id-ID" alt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Kebutuhan Talenta Digital di Indonesia</a:t>
            </a:r>
          </a:p>
          <a:p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C:\Users\Tenaga Ahli\Downloads\WhatsApp Image 2020-08-11 at 15.16.5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" y="1191344"/>
            <a:ext cx="7535093" cy="536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1657350" y="5257800"/>
            <a:ext cx="2514600" cy="66675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8001000" y="1514386"/>
            <a:ext cx="37719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2800" dirty="0"/>
              <a:t>Indonesia membutuhkan talenta digital kurang lebih </a:t>
            </a:r>
            <a:r>
              <a:rPr lang="en-US" sz="2800" b="1" dirty="0"/>
              <a:t>9</a:t>
            </a:r>
            <a:r>
              <a:rPr lang="id-ID" sz="2800" b="1" dirty="0"/>
              <a:t> juta orang untuk 15 tahun ke depan</a:t>
            </a:r>
            <a:r>
              <a:rPr lang="id-ID" sz="2800" dirty="0"/>
              <a:t>, atau kurang lebih </a:t>
            </a:r>
            <a:r>
              <a:rPr lang="id-ID" sz="2800" b="1" dirty="0"/>
              <a:t>600 ribu per tahun</a:t>
            </a:r>
            <a:r>
              <a:rPr lang="en-US" sz="2800" dirty="0"/>
              <a:t> </a:t>
            </a:r>
          </a:p>
          <a:p>
            <a:pPr algn="ctr">
              <a:defRPr/>
            </a:pPr>
            <a:r>
              <a:rPr lang="en-US" sz="2800" dirty="0"/>
              <a:t>(4 Agustus 2020, Presiden </a:t>
            </a:r>
            <a:r>
              <a:rPr lang="en-US" sz="2800" dirty="0" err="1"/>
              <a:t>Jokowi</a:t>
            </a:r>
            <a:r>
              <a:rPr lang="en-US" sz="2800" dirty="0"/>
              <a:t>)  </a:t>
            </a:r>
            <a:endParaRPr lang="id-ID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05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9135DC-0C61-5EBE-DFC6-1EE263EC2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Peta </a:t>
            </a:r>
            <a:r>
              <a:rPr lang="en-ID" dirty="0" err="1"/>
              <a:t>Okupasi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956C4F-F179-00F3-EF4A-49DAE966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81201"/>
            <a:ext cx="2935266" cy="414496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7B0CA-B1E1-7CD3-666E-77C8086BE4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D7897A-1783-589E-8F85-5737B282E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071930"/>
              </p:ext>
            </p:extLst>
          </p:nvPr>
        </p:nvGraphicFramePr>
        <p:xfrm>
          <a:off x="609600" y="2105025"/>
          <a:ext cx="255270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552760" imgH="3562200" progId="PBrush">
                  <p:embed/>
                </p:oleObj>
              </mc:Choice>
              <mc:Fallback>
                <p:oleObj name="Bitmap Image" r:id="rId2" imgW="2552760" imgH="35622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6D7897A-1783-589E-8F85-5737B282E0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2105025"/>
                        <a:ext cx="2552700" cy="356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CEC1493-5A1F-596F-01F5-4B87961ED5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279329"/>
              </p:ext>
            </p:extLst>
          </p:nvPr>
        </p:nvGraphicFramePr>
        <p:xfrm>
          <a:off x="3894594" y="2105025"/>
          <a:ext cx="7016210" cy="3388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137520" imgH="4413240" progId="PBrush">
                  <p:embed/>
                </p:oleObj>
              </mc:Choice>
              <mc:Fallback>
                <p:oleObj name="Bitmap Image" r:id="rId4" imgW="9137520" imgH="44132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CEC1493-5A1F-596F-01F5-4B87961ED5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4594" y="2105025"/>
                        <a:ext cx="7016210" cy="33886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055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7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140334">
              <a:spcBef>
                <a:spcPts val="0"/>
              </a:spcBef>
              <a:buSzPts val="3240"/>
              <a:buNone/>
            </a:pPr>
            <a:endParaRPr/>
          </a:p>
        </p:txBody>
      </p:sp>
      <p:sp>
        <p:nvSpPr>
          <p:cNvPr id="423" name="Google Shape;423;p17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26</a:t>
            </a:fld>
            <a:endParaRPr/>
          </a:p>
        </p:txBody>
      </p:sp>
      <p:sp>
        <p:nvSpPr>
          <p:cNvPr id="424" name="Google Shape;424;p17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26" name="Google Shape;426;p17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427" name="Google Shape;427;p17" descr="https://assets.rappler.co/612F469A6EA84F6BAE882D2B94A4B421/img/5BF2AE2053B4459CAF468C8CFB80A816/gambaran-pemanfaatan-teknologi-informasi-di-indonesia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028" y="1249333"/>
            <a:ext cx="9094167" cy="511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140334">
              <a:spcBef>
                <a:spcPts val="0"/>
              </a:spcBef>
              <a:buSzPts val="3240"/>
              <a:buNone/>
            </a:pPr>
            <a:endParaRPr/>
          </a:p>
        </p:txBody>
      </p:sp>
      <p:sp>
        <p:nvSpPr>
          <p:cNvPr id="433" name="Google Shape;433;p18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27</a:t>
            </a:fld>
            <a:endParaRPr/>
          </a:p>
        </p:txBody>
      </p:sp>
      <p:sp>
        <p:nvSpPr>
          <p:cNvPr id="434" name="Google Shape;434;p18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36" name="Google Shape;436;p18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sp>
        <p:nvSpPr>
          <p:cNvPr id="437" name="Google Shape;437;p18" descr="https://cdn.shortpixel.ai/client/to_webp,q_glossy,ret_img,w_1024/https:/andi.link/wp-content/uploads/2020/06/data-tren-internet-dan-media-sosial-tahun-2020-di-Indonesia-1024x576.jpg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8" name="Google Shape;438;p18" descr="https://cdn.shortpixel.ai/client/to_webp,q_glossy,ret_img,w_1024/https:/andi.link/wp-content/uploads/2020/06/data-tren-internet-dan-media-sosial-tahun-2020-di-Indonesia-1024x576.jpg"/>
          <p:cNvSpPr/>
          <p:nvPr/>
        </p:nvSpPr>
        <p:spPr>
          <a:xfrm>
            <a:off x="1831975" y="79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9" name="Google Shape;439;p18" descr="https://cdn.shortpixel.ai/client/to_webp,q_glossy,ret_img,w_1024/https:/andi.link/wp-content/uploads/2020/06/data-tren-internet-dan-media-sosial-tahun-2020-di-Indonesia-1024x576.jpg"/>
          <p:cNvSpPr/>
          <p:nvPr/>
        </p:nvSpPr>
        <p:spPr>
          <a:xfrm>
            <a:off x="1984375" y="160338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0" name="Google Shape;4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38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9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140334">
              <a:spcBef>
                <a:spcPts val="0"/>
              </a:spcBef>
              <a:buSzPts val="3240"/>
              <a:buNone/>
            </a:pPr>
            <a:endParaRPr/>
          </a:p>
        </p:txBody>
      </p:sp>
      <p:sp>
        <p:nvSpPr>
          <p:cNvPr id="446" name="Google Shape;446;p19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sp>
        <p:nvSpPr>
          <p:cNvPr id="447" name="Google Shape;447;p19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48" name="Google Shape;448;p19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450" name="Google Shape;4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243014"/>
            <a:ext cx="9144000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1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140334">
              <a:spcBef>
                <a:spcPts val="0"/>
              </a:spcBef>
              <a:buSzPts val="3240"/>
              <a:buNone/>
            </a:pPr>
            <a:endParaRPr/>
          </a:p>
        </p:txBody>
      </p:sp>
      <p:sp>
        <p:nvSpPr>
          <p:cNvPr id="480" name="Google Shape;480;p21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/>
          </a:p>
        </p:txBody>
      </p:sp>
      <p:sp>
        <p:nvSpPr>
          <p:cNvPr id="481" name="Google Shape;481;p21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82" name="Google Shape;482;p21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483" name="Google Shape;483;p21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484" name="Google Shape;48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8" y="-14515"/>
            <a:ext cx="9144003" cy="687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"/>
          <p:cNvGrpSpPr/>
          <p:nvPr/>
        </p:nvGrpSpPr>
        <p:grpSpPr>
          <a:xfrm>
            <a:off x="2142948" y="1377172"/>
            <a:ext cx="7890676" cy="4931673"/>
            <a:chOff x="1360879" y="0"/>
            <a:chExt cx="7890676" cy="4931673"/>
          </a:xfrm>
        </p:grpSpPr>
        <p:sp>
          <p:nvSpPr>
            <p:cNvPr id="241" name="Google Shape;241;p3"/>
            <p:cNvSpPr/>
            <p:nvPr/>
          </p:nvSpPr>
          <p:spPr>
            <a:xfrm>
              <a:off x="1360879" y="0"/>
              <a:ext cx="7890676" cy="493167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quadBezTo>
                    <a:pt x="20000" y="40000"/>
                    <a:pt x="101250" y="15000"/>
                  </a:quadBezTo>
                  <a:lnTo>
                    <a:pt x="100194" y="0"/>
                  </a:lnTo>
                  <a:lnTo>
                    <a:pt x="120000" y="24000"/>
                  </a:lnTo>
                  <a:lnTo>
                    <a:pt x="104419" y="60000"/>
                  </a:lnTo>
                  <a:lnTo>
                    <a:pt x="103363" y="45000"/>
                  </a:lnTo>
                  <a:quadBezTo>
                    <a:pt x="30000" y="55000"/>
                    <a:pt x="0" y="120000"/>
                  </a:quadBezTo>
                  <a:close/>
                </a:path>
              </a:pathLst>
            </a:custGeom>
            <a:solidFill>
              <a:srgbClr val="E7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138111" y="3667192"/>
              <a:ext cx="181485" cy="181485"/>
            </a:xfrm>
            <a:prstGeom prst="ellipse">
              <a:avLst/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228854" y="3757934"/>
              <a:ext cx="1349305" cy="117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244;p3"/>
            <p:cNvSpPr txBox="1"/>
            <p:nvPr/>
          </p:nvSpPr>
          <p:spPr>
            <a:xfrm>
              <a:off x="2228854" y="3757934"/>
              <a:ext cx="1349305" cy="1173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150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Industry 1.0</a:t>
              </a:r>
              <a:endPara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114300" lvl="1" indent="-114300">
                <a:lnSpc>
                  <a:spcPct val="90000"/>
                </a:lnSpc>
                <a:spcBef>
                  <a:spcPts val="560"/>
                </a:spcBef>
                <a:buClr>
                  <a:schemeClr val="dk1"/>
                </a:buClr>
                <a:buSzPts val="1200"/>
                <a:buFont typeface="Verdana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Mechanization</a:t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420346" y="2520084"/>
              <a:ext cx="315627" cy="315627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3578159" y="2677898"/>
              <a:ext cx="1657042" cy="2253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247;p3"/>
            <p:cNvSpPr txBox="1"/>
            <p:nvPr/>
          </p:nvSpPr>
          <p:spPr>
            <a:xfrm>
              <a:off x="3578159" y="2677898"/>
              <a:ext cx="1657042" cy="2253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7225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Industry 2.0</a:t>
              </a:r>
              <a:endPara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114300" lvl="1" indent="-114300">
                <a:lnSpc>
                  <a:spcPct val="90000"/>
                </a:lnSpc>
                <a:spcBef>
                  <a:spcPts val="560"/>
                </a:spcBef>
                <a:buClr>
                  <a:schemeClr val="dk1"/>
                </a:buClr>
                <a:buSzPts val="1200"/>
                <a:buFont typeface="Verdana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Mass Production, Electricity</a:t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5057661" y="1674796"/>
              <a:ext cx="418205" cy="418205"/>
            </a:xfrm>
            <a:prstGeom prst="ellipse">
              <a:avLst/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5266764" y="1883899"/>
              <a:ext cx="1657042" cy="304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250;p3"/>
            <p:cNvSpPr txBox="1"/>
            <p:nvPr/>
          </p:nvSpPr>
          <p:spPr>
            <a:xfrm>
              <a:off x="5266764" y="1883899"/>
              <a:ext cx="1657042" cy="304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1575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Industry 3.0</a:t>
              </a:r>
              <a:endParaRPr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114300" lvl="1" indent="-114300">
                <a:lnSpc>
                  <a:spcPct val="90000"/>
                </a:lnSpc>
                <a:spcBef>
                  <a:spcPts val="560"/>
                </a:spcBef>
                <a:buClr>
                  <a:schemeClr val="dk1"/>
                </a:buClr>
                <a:buSzPts val="1200"/>
                <a:buFont typeface="Verdana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Computer and Automation</a:t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840954" y="1115544"/>
              <a:ext cx="560238" cy="560238"/>
            </a:xfrm>
            <a:prstGeom prst="ellipse">
              <a:avLst/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121073" y="1395663"/>
              <a:ext cx="1657042" cy="3536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253;p3"/>
            <p:cNvSpPr txBox="1"/>
            <p:nvPr/>
          </p:nvSpPr>
          <p:spPr>
            <a:xfrm>
              <a:off x="7121073" y="1395663"/>
              <a:ext cx="1657042" cy="3536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6850" tIns="0" rIns="0" bIns="0" anchor="t" anchorCtr="0">
              <a:noAutofit/>
            </a:bodyPr>
            <a:lstStyle/>
            <a:p>
              <a:pPr>
                <a:lnSpc>
                  <a:spcPct val="90000"/>
                </a:lnSpc>
                <a:buClr>
                  <a:schemeClr val="dk1"/>
                </a:buClr>
                <a:buSzPts val="1600"/>
              </a:pPr>
              <a:r>
                <a:rPr lang="en-US" sz="16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Industry 4.0</a:t>
              </a:r>
              <a:endParaRPr/>
            </a:p>
            <a:p>
              <a:pPr marL="114300" lvl="1" indent="-114300">
                <a:lnSpc>
                  <a:spcPct val="90000"/>
                </a:lnSpc>
                <a:spcBef>
                  <a:spcPts val="560"/>
                </a:spcBef>
                <a:buClr>
                  <a:schemeClr val="dk1"/>
                </a:buClr>
                <a:buSzPts val="1200"/>
                <a:buFont typeface="Verdana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Cyber Physical System, Internet of Things</a:t>
              </a:r>
              <a:endParaRPr/>
            </a:p>
          </p:txBody>
        </p:sp>
      </p:grpSp>
      <p:sp>
        <p:nvSpPr>
          <p:cNvPr id="254" name="Google Shape;254;p3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  <p:sp>
        <p:nvSpPr>
          <p:cNvPr id="256" name="Google Shape;256;p3"/>
          <p:cNvSpPr txBox="1">
            <a:spLocks noGrp="1"/>
          </p:cNvSpPr>
          <p:nvPr>
            <p:ph type="title"/>
          </p:nvPr>
        </p:nvSpPr>
        <p:spPr>
          <a:xfrm>
            <a:off x="1687842" y="1379551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solidFill>
                  <a:schemeClr val="dk1"/>
                </a:solidFill>
              </a:rPr>
              <a:t>Peran Komputasi </a:t>
            </a:r>
            <a:br>
              <a:rPr lang="en-US"/>
            </a:br>
            <a:r>
              <a:rPr lang="en-US">
                <a:solidFill>
                  <a:schemeClr val="dk1"/>
                </a:solidFill>
              </a:rPr>
              <a:t>Pada Revolusi Industri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3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2"/>
          <p:cNvSpPr txBox="1">
            <a:spLocks noGrp="1"/>
          </p:cNvSpPr>
          <p:nvPr>
            <p:ph type="body" idx="1"/>
          </p:nvPr>
        </p:nvSpPr>
        <p:spPr>
          <a:xfrm>
            <a:off x="1889760" y="1883691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 i="1"/>
              <a:t>Programming</a:t>
            </a:r>
            <a:r>
              <a:rPr lang="en-US" sz="2000"/>
              <a:t> adalah … ?</a:t>
            </a:r>
            <a:endParaRPr/>
          </a:p>
          <a:p>
            <a:pPr marL="593725" lvl="1" indent="-182244">
              <a:buSzPts val="1600"/>
            </a:pPr>
            <a:r>
              <a:rPr lang="en-US" sz="1600"/>
              <a:t>Menjelaskan kepada komputer apa yang ingin dilakukan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Mengajari komputer melakukan sesuatu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Membuat sesuatu dari nol, sesuai dengan yang kita mau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Sesuatu yang perlu waktu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Sesuatu yang bisa mengintimidasi, namun bisa dipelajari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Membagi-bagi permasalahan</a:t>
            </a:r>
            <a:endParaRPr/>
          </a:p>
          <a:p>
            <a:pPr marL="346075" indent="-346075">
              <a:buSzPts val="2700"/>
              <a:buNone/>
            </a:pPr>
            <a:endParaRPr sz="2000"/>
          </a:p>
        </p:txBody>
      </p:sp>
      <p:sp>
        <p:nvSpPr>
          <p:cNvPr id="490" name="Google Shape;490;p22"/>
          <p:cNvSpPr txBox="1">
            <a:spLocks noGrp="1"/>
          </p:cNvSpPr>
          <p:nvPr>
            <p:ph type="title"/>
          </p:nvPr>
        </p:nvSpPr>
        <p:spPr>
          <a:xfrm>
            <a:off x="1889125" y="1242453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Pemrograman Tetap Harus Dikuasai</a:t>
            </a:r>
            <a:endParaRPr/>
          </a:p>
        </p:txBody>
      </p:sp>
      <p:sp>
        <p:nvSpPr>
          <p:cNvPr id="491" name="Google Shape;491;p22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30</a:t>
            </a:fld>
            <a:endParaRPr/>
          </a:p>
        </p:txBody>
      </p:sp>
      <p:sp>
        <p:nvSpPr>
          <p:cNvPr id="492" name="Google Shape;492;p22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493" name="Google Shape;493;p22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>
            <a:spLocks noGrp="1"/>
          </p:cNvSpPr>
          <p:nvPr>
            <p:ph type="body" idx="1"/>
          </p:nvPr>
        </p:nvSpPr>
        <p:spPr>
          <a:xfrm>
            <a:off x="1848816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Bagaimana memulainya?</a:t>
            </a:r>
            <a:endParaRPr/>
          </a:p>
          <a:p>
            <a:pPr marL="593725" lvl="1" indent="-182244">
              <a:buSzPts val="1600"/>
            </a:pPr>
            <a:r>
              <a:rPr lang="en-US" sz="1600"/>
              <a:t>Jack (Twitter): terobsesi dengan peta dan informasi terkait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Bill (Microsoft): software untuk menentukan teman sekelas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Drew (Dropbox): software yang menanyakan warna favorit, umur 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Elena (Clothia.com): menggambar lingkaran dan kotak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Gabe (Valve) : program ‘hello world’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Selanjutnya seperti apa?</a:t>
            </a:r>
            <a:endParaRPr/>
          </a:p>
          <a:p>
            <a:pPr marL="593725" lvl="1" indent="-182244">
              <a:buSzPts val="1600"/>
            </a:pPr>
            <a:r>
              <a:rPr lang="en-US" sz="1600"/>
              <a:t>Butuh imajinasi, kerja tim, dan lingkungan yang mendukung</a:t>
            </a:r>
            <a:endParaRPr sz="1600"/>
          </a:p>
          <a:p>
            <a:pPr marL="346075" indent="-346075">
              <a:buSzPts val="2700"/>
              <a:buNone/>
            </a:pPr>
            <a:endParaRPr sz="2000"/>
          </a:p>
        </p:txBody>
      </p:sp>
      <p:sp>
        <p:nvSpPr>
          <p:cNvPr id="499" name="Google Shape;499;p23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Sulitkah Belajar Pemrograman?</a:t>
            </a:r>
            <a:endParaRPr/>
          </a:p>
        </p:txBody>
      </p:sp>
      <p:sp>
        <p:nvSpPr>
          <p:cNvPr id="500" name="Google Shape;500;p23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  <p:sp>
        <p:nvSpPr>
          <p:cNvPr id="501" name="Google Shape;501;p23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502" name="Google Shape;502;p23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4"/>
          <p:cNvSpPr txBox="1">
            <a:spLocks noGrp="1"/>
          </p:cNvSpPr>
          <p:nvPr>
            <p:ph type="body" idx="1"/>
          </p:nvPr>
        </p:nvSpPr>
        <p:spPr>
          <a:xfrm>
            <a:off x="1898827" y="2009551"/>
            <a:ext cx="4035425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&lt;Sebelum introduction&gt;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1.  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2.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3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4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5</a:t>
            </a:r>
            <a:endParaRPr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346075">
              <a:buSzPts val="2700"/>
              <a:buNone/>
            </a:pPr>
            <a:endParaRPr sz="2000"/>
          </a:p>
        </p:txBody>
      </p:sp>
      <p:sp>
        <p:nvSpPr>
          <p:cNvPr id="508" name="Google Shape;508;p24"/>
          <p:cNvSpPr txBox="1">
            <a:spLocks noGrp="1"/>
          </p:cNvSpPr>
          <p:nvPr>
            <p:ph type="body" idx="2"/>
          </p:nvPr>
        </p:nvSpPr>
        <p:spPr>
          <a:xfrm>
            <a:off x="6262864" y="2009551"/>
            <a:ext cx="4035425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&lt;Setelah introduction&gt; 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1.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2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3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4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5</a:t>
            </a:r>
            <a:endParaRPr/>
          </a:p>
          <a:p>
            <a:pPr marL="346075" indent="-174625">
              <a:buSzPts val="2700"/>
              <a:buNone/>
            </a:pPr>
            <a:endParaRPr sz="2000"/>
          </a:p>
        </p:txBody>
      </p:sp>
      <p:sp>
        <p:nvSpPr>
          <p:cNvPr id="509" name="Google Shape;509;p24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dt" idx="10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title"/>
          </p:nvPr>
        </p:nvSpPr>
        <p:spPr>
          <a:xfrm>
            <a:off x="1524001" y="1336418"/>
            <a:ext cx="898022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400"/>
              <a:t>Lima kata yang paling mewakili computing?</a:t>
            </a:r>
            <a:endParaRPr/>
          </a:p>
        </p:txBody>
      </p:sp>
      <p:sp>
        <p:nvSpPr>
          <p:cNvPr id="512" name="Google Shape;512;p24"/>
          <p:cNvSpPr txBox="1">
            <a:spLocks noGrp="1"/>
          </p:cNvSpPr>
          <p:nvPr>
            <p:ph type="body" idx="3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"/>
          <p:cNvSpPr txBox="1">
            <a:spLocks noGrp="1"/>
          </p:cNvSpPr>
          <p:nvPr>
            <p:ph type="body" idx="1"/>
          </p:nvPr>
        </p:nvSpPr>
        <p:spPr>
          <a:xfrm>
            <a:off x="1898827" y="2009551"/>
            <a:ext cx="4035425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&lt;Sebelum introduction&gt;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1.  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2.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3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4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5</a:t>
            </a:r>
            <a:endParaRPr/>
          </a:p>
          <a:p>
            <a:pPr marL="346075" indent="-174625">
              <a:buSzPts val="2700"/>
              <a:buNone/>
            </a:pPr>
            <a:endParaRPr sz="2000"/>
          </a:p>
          <a:p>
            <a:pPr marL="346075" indent="-346075">
              <a:buSzPts val="2700"/>
              <a:buNone/>
            </a:pPr>
            <a:endParaRPr sz="2000"/>
          </a:p>
        </p:txBody>
      </p:sp>
      <p:sp>
        <p:nvSpPr>
          <p:cNvPr id="518" name="Google Shape;518;p25"/>
          <p:cNvSpPr txBox="1">
            <a:spLocks noGrp="1"/>
          </p:cNvSpPr>
          <p:nvPr>
            <p:ph type="body" idx="2"/>
          </p:nvPr>
        </p:nvSpPr>
        <p:spPr>
          <a:xfrm>
            <a:off x="6262864" y="2009551"/>
            <a:ext cx="4035425" cy="400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&lt;Setelah introduction&gt; 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1. 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2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3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4</a:t>
            </a:r>
            <a:endParaRPr/>
          </a:p>
          <a:p>
            <a:pPr marL="346075" indent="-346075">
              <a:buSzPts val="2700"/>
            </a:pPr>
            <a:r>
              <a:rPr lang="en-US" sz="2000"/>
              <a:t>5</a:t>
            </a:r>
            <a:endParaRPr/>
          </a:p>
          <a:p>
            <a:pPr marL="346075" indent="-174625">
              <a:buSzPts val="2700"/>
              <a:buNone/>
            </a:pPr>
            <a:endParaRPr sz="2000"/>
          </a:p>
        </p:txBody>
      </p:sp>
      <p:sp>
        <p:nvSpPr>
          <p:cNvPr id="519" name="Google Shape;519;p25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33</a:t>
            </a:fld>
            <a:endParaRPr/>
          </a:p>
        </p:txBody>
      </p:sp>
      <p:sp>
        <p:nvSpPr>
          <p:cNvPr id="520" name="Google Shape;520;p25"/>
          <p:cNvSpPr txBox="1">
            <a:spLocks noGrp="1"/>
          </p:cNvSpPr>
          <p:nvPr>
            <p:ph type="dt" idx="10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521" name="Google Shape;521;p25"/>
          <p:cNvSpPr txBox="1">
            <a:spLocks noGrp="1"/>
          </p:cNvSpPr>
          <p:nvPr>
            <p:ph type="title"/>
          </p:nvPr>
        </p:nvSpPr>
        <p:spPr>
          <a:xfrm>
            <a:off x="1524001" y="1336418"/>
            <a:ext cx="8980227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400"/>
              <a:t>Lima kata yang paling mewakili Information Technology?</a:t>
            </a:r>
            <a:endParaRPr/>
          </a:p>
        </p:txBody>
      </p:sp>
      <p:sp>
        <p:nvSpPr>
          <p:cNvPr id="522" name="Google Shape;522;p25"/>
          <p:cNvSpPr txBox="1">
            <a:spLocks noGrp="1"/>
          </p:cNvSpPr>
          <p:nvPr>
            <p:ph type="body" idx="3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6"/>
          <p:cNvSpPr txBox="1">
            <a:spLocks noGrp="1"/>
          </p:cNvSpPr>
          <p:nvPr>
            <p:ph type="dt" idx="4294967295"/>
          </p:nvPr>
        </p:nvSpPr>
        <p:spPr>
          <a:xfrm>
            <a:off x="1524001" y="6356351"/>
            <a:ext cx="16430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FB99E2B-8E58-4E19-8109-724E6DBD4580}"/>
              </a:ext>
            </a:extLst>
          </p:cNvPr>
          <p:cNvSpPr txBox="1">
            <a:spLocks/>
          </p:cNvSpPr>
          <p:nvPr/>
        </p:nvSpPr>
        <p:spPr>
          <a:xfrm>
            <a:off x="5010411" y="235563"/>
            <a:ext cx="6463430" cy="943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 algn="ctr"/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Technology in Industry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4.0</a:t>
            </a:r>
            <a:r>
              <a:rPr lang="id-ID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Era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E32C2-8EE0-4225-8F17-93B6CAB224C4}"/>
              </a:ext>
            </a:extLst>
          </p:cNvPr>
          <p:cNvSpPr txBox="1"/>
          <p:nvPr/>
        </p:nvSpPr>
        <p:spPr>
          <a:xfrm>
            <a:off x="252248" y="6416566"/>
            <a:ext cx="9869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Source: </a:t>
            </a:r>
            <a:r>
              <a:rPr lang="id-ID" sz="1200" dirty="0" err="1"/>
              <a:t>Mckinsey</a:t>
            </a:r>
            <a:r>
              <a:rPr lang="en-US" sz="1200" dirty="0"/>
              <a:t>, </a:t>
            </a:r>
            <a:r>
              <a:rPr lang="id-ID" sz="1200" dirty="0" err="1"/>
              <a:t>Deloiite</a:t>
            </a:r>
            <a:endParaRPr lang="id-ID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8FAFB-7E4D-4824-8718-F5FA6E4335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3"/>
          <a:stretch/>
        </p:blipFill>
        <p:spPr>
          <a:xfrm>
            <a:off x="497311" y="963615"/>
            <a:ext cx="11197377" cy="3802926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A0C1C216-CEB5-49F5-87D2-0BE0DCDBF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3"/>
          <a:stretch/>
        </p:blipFill>
        <p:spPr bwMode="auto">
          <a:xfrm>
            <a:off x="2617962" y="4607638"/>
            <a:ext cx="9364718" cy="21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1669683-5494-443B-9786-64F5D793E8A4}"/>
              </a:ext>
            </a:extLst>
          </p:cNvPr>
          <p:cNvSpPr/>
          <p:nvPr/>
        </p:nvSpPr>
        <p:spPr>
          <a:xfrm>
            <a:off x="209319" y="4465025"/>
            <a:ext cx="2408643" cy="1429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latin typeface="Arial" pitchFamily="34" charset="0"/>
                <a:cs typeface="Arial" pitchFamily="34" charset="0"/>
              </a:rPr>
              <a:t>The Implementation Industry 4.0</a:t>
            </a:r>
          </a:p>
        </p:txBody>
      </p:sp>
    </p:spTree>
    <p:extLst>
      <p:ext uri="{BB962C8B-B14F-4D97-AF65-F5344CB8AC3E}">
        <p14:creationId xmlns:p14="http://schemas.microsoft.com/office/powerpoint/2010/main" val="249234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78520D-89C3-4F54-89A3-075003712DC3}"/>
              </a:ext>
            </a:extLst>
          </p:cNvPr>
          <p:cNvSpPr txBox="1"/>
          <p:nvPr/>
        </p:nvSpPr>
        <p:spPr>
          <a:xfrm>
            <a:off x="2941615" y="3245658"/>
            <a:ext cx="253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Enter the Metaverse: from 2D to 3D web</a:t>
            </a:r>
            <a:endParaRPr lang="id-ID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6936B-3E0B-4886-876E-977B763109C5}"/>
              </a:ext>
            </a:extLst>
          </p:cNvPr>
          <p:cNvSpPr txBox="1"/>
          <p:nvPr/>
        </p:nvSpPr>
        <p:spPr>
          <a:xfrm>
            <a:off x="402234" y="3255788"/>
            <a:ext cx="215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Social Media: more privacy, quality, and algorithm tweaks</a:t>
            </a:r>
            <a:endParaRPr lang="id-ID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24227-1A8D-4BFB-8FCF-A7C66B0568F4}"/>
              </a:ext>
            </a:extLst>
          </p:cNvPr>
          <p:cNvSpPr txBox="1"/>
          <p:nvPr/>
        </p:nvSpPr>
        <p:spPr>
          <a:xfrm>
            <a:off x="5534489" y="3245657"/>
            <a:ext cx="253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Acceleration of Crypto &amp; NFT Growth</a:t>
            </a:r>
            <a:endParaRPr lang="id-ID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B1ADA9-66B9-4F0F-AA64-C43550183317}"/>
              </a:ext>
            </a:extLst>
          </p:cNvPr>
          <p:cNvSpPr txBox="1"/>
          <p:nvPr/>
        </p:nvSpPr>
        <p:spPr>
          <a:xfrm>
            <a:off x="1145704" y="6170665"/>
            <a:ext cx="333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AI Growth in Food and HR Services</a:t>
            </a:r>
            <a:endParaRPr lang="id-ID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98EAAC-95A7-4BF4-8E04-EDE3F7B9D239}"/>
              </a:ext>
            </a:extLst>
          </p:cNvPr>
          <p:cNvSpPr txBox="1"/>
          <p:nvPr/>
        </p:nvSpPr>
        <p:spPr>
          <a:xfrm>
            <a:off x="4390606" y="6135578"/>
            <a:ext cx="2892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Increased Connectivity = More Digital Transformation</a:t>
            </a:r>
            <a:endParaRPr lang="id-ID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07E04-469B-4542-BD51-E71025755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69" y="1246324"/>
            <a:ext cx="2036737" cy="1750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9A812-21E6-42A9-9D89-53C17A14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2" y="1231634"/>
            <a:ext cx="2159248" cy="17507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49856D-4596-46CB-9714-8942A9E18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55" y="1246325"/>
            <a:ext cx="2036737" cy="1809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BF590-A58C-4CF7-A754-D3D30F1EF27B}"/>
              </a:ext>
            </a:extLst>
          </p:cNvPr>
          <p:cNvSpPr txBox="1"/>
          <p:nvPr/>
        </p:nvSpPr>
        <p:spPr>
          <a:xfrm>
            <a:off x="1145704" y="3024721"/>
            <a:ext cx="6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</a:t>
            </a:r>
            <a:endParaRPr lang="id-ID" b="1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9F11E1-949E-47B0-8F16-0D51E014C100}"/>
              </a:ext>
            </a:extLst>
          </p:cNvPr>
          <p:cNvSpPr txBox="1"/>
          <p:nvPr/>
        </p:nvSpPr>
        <p:spPr>
          <a:xfrm>
            <a:off x="3870681" y="3033480"/>
            <a:ext cx="6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2</a:t>
            </a:r>
            <a:endParaRPr lang="id-ID" b="1" dirty="0">
              <a:solidFill>
                <a:srgbClr val="00206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F49A1-48C0-4AAB-A906-CCE84F591BAB}"/>
              </a:ext>
            </a:extLst>
          </p:cNvPr>
          <p:cNvSpPr txBox="1"/>
          <p:nvPr/>
        </p:nvSpPr>
        <p:spPr>
          <a:xfrm>
            <a:off x="6465652" y="3070575"/>
            <a:ext cx="6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3</a:t>
            </a:r>
            <a:endParaRPr lang="id-ID" b="1" dirty="0">
              <a:solidFill>
                <a:srgbClr val="00206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FD76A0-644E-4B5C-8A0B-4DF1E652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940" y="4165401"/>
            <a:ext cx="2082431" cy="1772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B362FC-A622-4D66-A2CA-764AFD6C09C1}"/>
              </a:ext>
            </a:extLst>
          </p:cNvPr>
          <p:cNvSpPr txBox="1"/>
          <p:nvPr/>
        </p:nvSpPr>
        <p:spPr>
          <a:xfrm>
            <a:off x="2431687" y="5959985"/>
            <a:ext cx="6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4</a:t>
            </a:r>
            <a:endParaRPr lang="id-ID" b="1" dirty="0">
              <a:solidFill>
                <a:srgbClr val="00206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449610-B136-40E9-8FDF-78ED2B13E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848" y="4179118"/>
            <a:ext cx="1961152" cy="17472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E1416F-D1FD-41B1-BCC2-4F00B72845F4}"/>
              </a:ext>
            </a:extLst>
          </p:cNvPr>
          <p:cNvSpPr txBox="1"/>
          <p:nvPr/>
        </p:nvSpPr>
        <p:spPr>
          <a:xfrm>
            <a:off x="5473166" y="5909906"/>
            <a:ext cx="67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5</a:t>
            </a:r>
            <a:endParaRPr lang="id-ID" b="1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E64B1-D23C-4FF3-8903-7D9F40E7F26C}"/>
              </a:ext>
            </a:extLst>
          </p:cNvPr>
          <p:cNvSpPr/>
          <p:nvPr/>
        </p:nvSpPr>
        <p:spPr>
          <a:xfrm>
            <a:off x="7525862" y="6438060"/>
            <a:ext cx="2754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Sources: McKinsey Research (2021)</a:t>
            </a:r>
            <a:endParaRPr lang="id-ID" sz="1400" dirty="0"/>
          </a:p>
        </p:txBody>
      </p:sp>
      <p:sp>
        <p:nvSpPr>
          <p:cNvPr id="31" name="(1) Urbanisasi cepat…">
            <a:extLst>
              <a:ext uri="{FF2B5EF4-FFF2-40B4-BE49-F238E27FC236}">
                <a16:creationId xmlns:a16="http://schemas.microsoft.com/office/drawing/2014/main" id="{1338D803-B318-4A04-A881-0B33148323F9}"/>
              </a:ext>
            </a:extLst>
          </p:cNvPr>
          <p:cNvSpPr txBox="1">
            <a:spLocks/>
          </p:cNvSpPr>
          <p:nvPr/>
        </p:nvSpPr>
        <p:spPr>
          <a:xfrm>
            <a:off x="8723049" y="3245657"/>
            <a:ext cx="3114313" cy="2220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21467">
              <a:spcBef>
                <a:spcPts val="0"/>
              </a:spcBef>
              <a:defRPr sz="1800" b="1">
                <a:solidFill>
                  <a:srgbClr val="404041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US" sz="2000" b="1" dirty="0">
                <a:solidFill>
                  <a:srgbClr val="404041"/>
                </a:solidFill>
                <a:latin typeface="+mj-lt"/>
                <a:ea typeface="Georgia"/>
                <a:cs typeface="Georgia"/>
                <a:sym typeface="Georgia"/>
              </a:rPr>
              <a:t>2021 was a year of transformation: people corporations and society began to look ahead to influencing their futures rather than just surviving the present.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4B08B2-8A43-4588-96F5-6977095D9E64}"/>
              </a:ext>
            </a:extLst>
          </p:cNvPr>
          <p:cNvSpPr/>
          <p:nvPr/>
        </p:nvSpPr>
        <p:spPr>
          <a:xfrm>
            <a:off x="8373341" y="1931802"/>
            <a:ext cx="35755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Arial" pitchFamily="34" charset="0"/>
                <a:cs typeface="Arial" pitchFamily="34" charset="0"/>
              </a:rPr>
              <a:t>Digital Trends</a:t>
            </a:r>
          </a:p>
          <a:p>
            <a:pPr algn="ctr"/>
            <a:r>
              <a:rPr lang="en-US" sz="4000" b="1" dirty="0">
                <a:latin typeface="Arial" pitchFamily="34" charset="0"/>
                <a:cs typeface="Arial" pitchFamily="34" charset="0"/>
              </a:rPr>
              <a:t>to Watch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85AFE-EAFA-8CAD-C868-C497D88BFB2F}"/>
              </a:ext>
            </a:extLst>
          </p:cNvPr>
          <p:cNvSpPr txBox="1"/>
          <p:nvPr/>
        </p:nvSpPr>
        <p:spPr>
          <a:xfrm>
            <a:off x="5570819" y="128198"/>
            <a:ext cx="5436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Future Digital Trend for Digital Business</a:t>
            </a:r>
            <a:endParaRPr lang="en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>
            <a:spLocks noGrp="1"/>
          </p:cNvSpPr>
          <p:nvPr>
            <p:ph type="body" idx="1"/>
          </p:nvPr>
        </p:nvSpPr>
        <p:spPr>
          <a:xfrm>
            <a:off x="1889760" y="2009550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 i="1"/>
              <a:t>Computing </a:t>
            </a:r>
            <a:r>
              <a:rPr lang="en-US" sz="2000"/>
              <a:t>refers to a goal-oriented activity requiring, benefiting from, or associated with the creation and use of computers.  </a:t>
            </a:r>
            <a:endParaRPr sz="2000"/>
          </a:p>
          <a:p>
            <a:pPr marL="346075" indent="-174625">
              <a:buSzPts val="2700"/>
              <a:buNone/>
            </a:pPr>
            <a:endParaRPr sz="2000"/>
          </a:p>
        </p:txBody>
      </p:sp>
      <p:sp>
        <p:nvSpPr>
          <p:cNvPr id="263" name="Google Shape;263;p4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64" name="Google Shape;264;p4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265" name="Google Shape;265;p4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What is Computing</a:t>
            </a:r>
            <a:endParaRPr/>
          </a:p>
        </p:txBody>
      </p:sp>
      <p:sp>
        <p:nvSpPr>
          <p:cNvPr id="266" name="Google Shape;266;p4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272" name="Google Shape;272;p5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273" name="Google Shape;273;p5"/>
          <p:cNvSpPr txBox="1">
            <a:spLocks noGrp="1"/>
          </p:cNvSpPr>
          <p:nvPr>
            <p:ph type="title"/>
          </p:nvPr>
        </p:nvSpPr>
        <p:spPr>
          <a:xfrm>
            <a:off x="1889125" y="1336418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Information Technology</a:t>
            </a:r>
            <a:endParaRPr/>
          </a:p>
        </p:txBody>
      </p:sp>
      <p:sp>
        <p:nvSpPr>
          <p:cNvPr id="274" name="Google Shape;274;p5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</a:pPr>
            <a:endParaRPr/>
          </a:p>
        </p:txBody>
      </p:sp>
      <p:pic>
        <p:nvPicPr>
          <p:cNvPr id="275" name="Google Shape;275;p5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2035778"/>
            <a:ext cx="8896708" cy="397976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"/>
          <p:cNvSpPr/>
          <p:nvPr/>
        </p:nvSpPr>
        <p:spPr>
          <a:xfrm>
            <a:off x="5782574" y="4093234"/>
            <a:ext cx="1000664" cy="2251494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"/>
          <p:cNvSpPr txBox="1">
            <a:spLocks noGrp="1"/>
          </p:cNvSpPr>
          <p:nvPr>
            <p:ph type="title"/>
          </p:nvPr>
        </p:nvSpPr>
        <p:spPr>
          <a:xfrm>
            <a:off x="1981200" y="1295400"/>
            <a:ext cx="8229600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>
              <a:buSzPct val="100000"/>
            </a:pPr>
            <a:r>
              <a:rPr lang="en-US" b="1"/>
              <a:t>Apa itu Information Technology?</a:t>
            </a:r>
            <a:endParaRPr/>
          </a:p>
        </p:txBody>
      </p:sp>
      <p:sp>
        <p:nvSpPr>
          <p:cNvPr id="282" name="Google Shape;282;p6"/>
          <p:cNvSpPr txBox="1">
            <a:spLocks noGrp="1"/>
          </p:cNvSpPr>
          <p:nvPr>
            <p:ph type="body" idx="1"/>
          </p:nvPr>
        </p:nvSpPr>
        <p:spPr>
          <a:xfrm>
            <a:off x="1981200" y="1981201"/>
            <a:ext cx="8229600" cy="414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>
              <a:spcBef>
                <a:spcPts val="0"/>
              </a:spcBef>
              <a:buSzPct val="100000"/>
            </a:pPr>
            <a:r>
              <a:rPr lang="en-US"/>
              <a:t>Information technology is a label that has two meanings:</a:t>
            </a:r>
            <a:endParaRPr/>
          </a:p>
          <a:p>
            <a:pPr marL="742950" lvl="1" indent="-285750">
              <a:spcBef>
                <a:spcPts val="518"/>
              </a:spcBef>
              <a:buSzPct val="100000"/>
            </a:pPr>
            <a:r>
              <a:rPr lang="en-US"/>
              <a:t>In the broadest sense, the term information technology is often used to refer to all of computing. </a:t>
            </a:r>
            <a:endParaRPr/>
          </a:p>
          <a:p>
            <a:pPr marL="742950" lvl="1" indent="-285750">
              <a:spcBef>
                <a:spcPts val="518"/>
              </a:spcBef>
              <a:buSzPct val="100000"/>
            </a:pPr>
            <a:r>
              <a:rPr lang="en-US"/>
              <a:t>In academia, it refers to undergraduate degree programs that prepare students to meet the computer technology needs of business, government, healthcare, schools, and other kinds of organizations. </a:t>
            </a:r>
            <a:endParaRPr/>
          </a:p>
          <a:p>
            <a:pPr marL="342900" indent="-154940">
              <a:spcBef>
                <a:spcPts val="592"/>
              </a:spcBef>
              <a:buSzPct val="100000"/>
              <a:buNone/>
            </a:pPr>
            <a:endParaRPr/>
          </a:p>
        </p:txBody>
      </p:sp>
      <p:sp>
        <p:nvSpPr>
          <p:cNvPr id="283" name="Google Shape;283;p6"/>
          <p:cNvSpPr txBox="1">
            <a:spLocks noGrp="1"/>
          </p:cNvSpPr>
          <p:nvPr>
            <p:ph type="dt" idx="10"/>
          </p:nvPr>
        </p:nvSpPr>
        <p:spPr>
          <a:xfrm>
            <a:off x="24384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9/20/2021</a:t>
            </a:r>
            <a:endParaRPr/>
          </a:p>
        </p:txBody>
      </p:sp>
      <p:sp>
        <p:nvSpPr>
          <p:cNvPr id="284" name="Google Shape;284;p6"/>
          <p:cNvSpPr txBox="1">
            <a:spLocks noGrp="1"/>
          </p:cNvSpPr>
          <p:nvPr>
            <p:ph type="sldNum" idx="12"/>
          </p:nvPr>
        </p:nvSpPr>
        <p:spPr>
          <a:xfrm>
            <a:off x="1981200" y="6356351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"/>
          <p:cNvSpPr txBox="1">
            <a:spLocks noGrp="1"/>
          </p:cNvSpPr>
          <p:nvPr>
            <p:ph type="body" idx="1"/>
          </p:nvPr>
        </p:nvSpPr>
        <p:spPr>
          <a:xfrm>
            <a:off x="1889760" y="1883691"/>
            <a:ext cx="8326438" cy="402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6075" indent="-346075">
              <a:spcBef>
                <a:spcPts val="0"/>
              </a:spcBef>
              <a:buSzPts val="2700"/>
            </a:pPr>
            <a:r>
              <a:rPr lang="en-US" sz="2000"/>
              <a:t>IT specialists assume responsibility for </a:t>
            </a:r>
            <a:endParaRPr sz="2000"/>
          </a:p>
          <a:p>
            <a:pPr marL="593725" lvl="1" indent="-182244">
              <a:buSzPts val="1600"/>
            </a:pPr>
            <a:r>
              <a:rPr lang="en-US" sz="1600"/>
              <a:t>selecting hardware and software products appropriate for an organization, 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integrating those products with organizational needs and infrastructure, and 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installing, 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customizing, and </a:t>
            </a:r>
            <a:endParaRPr sz="1600"/>
          </a:p>
          <a:p>
            <a:pPr marL="593725" lvl="1" indent="-182244">
              <a:buSzPts val="1600"/>
            </a:pPr>
            <a:r>
              <a:rPr lang="en-US" sz="1600"/>
              <a:t>maintaining those applications for the organization’s computer users."</a:t>
            </a:r>
            <a:endParaRPr sz="1600"/>
          </a:p>
        </p:txBody>
      </p:sp>
      <p:sp>
        <p:nvSpPr>
          <p:cNvPr id="290" name="Google Shape;290;p7"/>
          <p:cNvSpPr txBox="1">
            <a:spLocks noGrp="1"/>
          </p:cNvSpPr>
          <p:nvPr>
            <p:ph type="title"/>
          </p:nvPr>
        </p:nvSpPr>
        <p:spPr>
          <a:xfrm>
            <a:off x="1889125" y="1242453"/>
            <a:ext cx="8326438" cy="6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/>
              <a:t>Apa itu Information Technology?</a:t>
            </a:r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1913909" y="6451887"/>
            <a:ext cx="3587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dt" idx="4294967295"/>
          </p:nvPr>
        </p:nvSpPr>
        <p:spPr>
          <a:xfrm>
            <a:off x="2334596" y="6451887"/>
            <a:ext cx="164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r>
              <a:rPr lang="en-US"/>
              <a:t>20/09/2021</a:t>
            </a:r>
            <a:endParaRPr/>
          </a:p>
        </p:txBody>
      </p:sp>
      <p:sp>
        <p:nvSpPr>
          <p:cNvPr id="293" name="Google Shape;293;p7"/>
          <p:cNvSpPr txBox="1">
            <a:spLocks noGrp="1"/>
          </p:cNvSpPr>
          <p:nvPr>
            <p:ph type="body" idx="2"/>
          </p:nvPr>
        </p:nvSpPr>
        <p:spPr>
          <a:xfrm>
            <a:off x="6942163" y="6451601"/>
            <a:ext cx="33157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spcBef>
                <a:spcPts val="0"/>
              </a:spcBef>
              <a:buSzPts val="1350"/>
            </a:pPr>
            <a:r>
              <a:rPr lang="en-US"/>
              <a:t>CTI1A2 Pengantar Teknologi Informasi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_informatika_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2284</Words>
  <Application>Microsoft Office PowerPoint</Application>
  <PresentationFormat>Layar Lebar</PresentationFormat>
  <Paragraphs>269</Paragraphs>
  <Slides>34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Judul Slide</vt:lpstr>
      </vt:variant>
      <vt:variant>
        <vt:i4>34</vt:i4>
      </vt:variant>
    </vt:vector>
  </HeadingPairs>
  <TitlesOfParts>
    <vt:vector size="36" baseType="lpstr">
      <vt:lpstr>template_informatika_slide</vt:lpstr>
      <vt:lpstr>Office Theme</vt:lpstr>
      <vt:lpstr>CTJ1A2 - Pengantar Teknologi Informasi</vt:lpstr>
      <vt:lpstr>Dalam waktu 2 menit</vt:lpstr>
      <vt:lpstr>Peran Komputasi  Pada Revolusi Industri</vt:lpstr>
      <vt:lpstr>Presentasi PowerPoint</vt:lpstr>
      <vt:lpstr>Presentasi PowerPoint</vt:lpstr>
      <vt:lpstr>What is Computing</vt:lpstr>
      <vt:lpstr>Information Technology</vt:lpstr>
      <vt:lpstr>Apa itu Information Technology?</vt:lpstr>
      <vt:lpstr>Apa itu Information Technology?</vt:lpstr>
      <vt:lpstr>Apa itu Information Technology?</vt:lpstr>
      <vt:lpstr>IT vs CS</vt:lpstr>
      <vt:lpstr>IT vs SE</vt:lpstr>
      <vt:lpstr>IT vs IS</vt:lpstr>
      <vt:lpstr>Presentasi PowerPoint</vt:lpstr>
      <vt:lpstr>INFORMATION TECHNOLOGY AS ENTERPRISE ASSETS ON IMPROVING BUSINESS IN ENTERPRISE</vt:lpstr>
      <vt:lpstr>Information Technology Improves Business Processes</vt:lpstr>
      <vt:lpstr>Komponen Sistem Teknologi Informasi</vt:lpstr>
      <vt:lpstr>Evolusi Teknologi Informasi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Peta Okupasi</vt:lpstr>
      <vt:lpstr>Presentasi PowerPoint</vt:lpstr>
      <vt:lpstr>Presentasi PowerPoint</vt:lpstr>
      <vt:lpstr>Presentasi PowerPoint</vt:lpstr>
      <vt:lpstr>Presentasi PowerPoint</vt:lpstr>
      <vt:lpstr>Pemrograman Tetap Harus Dikuasai</vt:lpstr>
      <vt:lpstr>Sulitkah Belajar Pemrograman?</vt:lpstr>
      <vt:lpstr>Lima kata yang paling mewakili computing?</vt:lpstr>
      <vt:lpstr>Lima kata yang paling mewakili Information Technology?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CTJ1A2 - Pengantar Teknologi Informasi</dc:title>
  <dc:creator>Yanti</dc:creator>
  <cp:lastModifiedBy>HASSAN RIZKY PUTRA SAILELLAH</cp:lastModifiedBy>
  <cp:revision>6</cp:revision>
  <dcterms:created xsi:type="dcterms:W3CDTF">2019-08-29T20:52:05Z</dcterms:created>
  <dcterms:modified xsi:type="dcterms:W3CDTF">2025-09-17T17:39:01Z</dcterms:modified>
</cp:coreProperties>
</file>